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4.xml" ContentType="application/vnd.openxmlformats-officedocument.presentationml.notesSlide+xml"/>
  <Override PartName="/ppt/embeddings/oleObject5.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37"/>
  </p:notesMasterIdLst>
  <p:handoutMasterIdLst>
    <p:handoutMasterId r:id="rId38"/>
  </p:handoutMasterIdLst>
  <p:sldIdLst>
    <p:sldId id="284" r:id="rId3"/>
    <p:sldId id="358" r:id="rId4"/>
    <p:sldId id="359" r:id="rId5"/>
    <p:sldId id="353" r:id="rId6"/>
    <p:sldId id="316" r:id="rId7"/>
    <p:sldId id="336" r:id="rId8"/>
    <p:sldId id="354" r:id="rId9"/>
    <p:sldId id="317" r:id="rId10"/>
    <p:sldId id="330" r:id="rId11"/>
    <p:sldId id="331" r:id="rId12"/>
    <p:sldId id="348" r:id="rId13"/>
    <p:sldId id="332" r:id="rId14"/>
    <p:sldId id="364" r:id="rId15"/>
    <p:sldId id="333" r:id="rId16"/>
    <p:sldId id="334" r:id="rId17"/>
    <p:sldId id="351" r:id="rId18"/>
    <p:sldId id="349" r:id="rId19"/>
    <p:sldId id="350" r:id="rId20"/>
    <p:sldId id="335" r:id="rId21"/>
    <p:sldId id="352" r:id="rId22"/>
    <p:sldId id="341" r:id="rId23"/>
    <p:sldId id="345" r:id="rId24"/>
    <p:sldId id="357" r:id="rId25"/>
    <p:sldId id="361" r:id="rId26"/>
    <p:sldId id="342" r:id="rId27"/>
    <p:sldId id="343" r:id="rId28"/>
    <p:sldId id="344" r:id="rId29"/>
    <p:sldId id="360" r:id="rId30"/>
    <p:sldId id="355" r:id="rId31"/>
    <p:sldId id="356" r:id="rId32"/>
    <p:sldId id="346" r:id="rId33"/>
    <p:sldId id="347" r:id="rId34"/>
    <p:sldId id="362" r:id="rId35"/>
    <p:sldId id="363"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5" autoAdjust="0"/>
    <p:restoredTop sz="95499" autoAdjust="0"/>
  </p:normalViewPr>
  <p:slideViewPr>
    <p:cSldViewPr snapToGrid="0" snapToObjects="1">
      <p:cViewPr>
        <p:scale>
          <a:sx n="75" d="100"/>
          <a:sy n="75" d="100"/>
        </p:scale>
        <p:origin x="-2552" y="-1360"/>
      </p:cViewPr>
      <p:guideLst>
        <p:guide orient="horz"/>
        <p:guide/>
      </p:guideLst>
    </p:cSldViewPr>
  </p:slideViewPr>
  <p:outlineViewPr>
    <p:cViewPr>
      <p:scale>
        <a:sx n="33" d="100"/>
        <a:sy n="33" d="100"/>
      </p:scale>
      <p:origin x="0" y="18936"/>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5.emf"/><Relationship Id="rId3"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4/9/15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4/9/15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Expressed in high-level workflow languages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13395FCC-5472-F74D-8652-7FE09A741352}" type="slidenum">
              <a:rPr lang="en-US" sz="1200"/>
              <a:pPr/>
              <a:t>4</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17</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18</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21</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22</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25</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26</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27</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11E764-2664-7446-B7C9-653AD2E98A5A}" type="slidenum">
              <a:rPr lang="en-US" sz="1200"/>
              <a:pPr eaLnBrk="1" hangingPunct="1"/>
              <a:t>29</a:t>
            </a:fld>
            <a:endParaRPr lang="en-US" sz="1200"/>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Kent changed 080430</a:t>
            </a:r>
          </a:p>
          <a:p>
            <a:pPr eaLnBrk="1" hangingPunct="1"/>
            <a:r>
              <a:rPr lang="en-US">
                <a:latin typeface="Calibri" charset="0"/>
              </a:rPr>
              <a:t>Kent changed 080128-2 – added this slide</a:t>
            </a:r>
          </a:p>
          <a:p>
            <a:pPr eaLnBrk="1" hangingPunct="1"/>
            <a:r>
              <a:rPr lang="en-US">
                <a:latin typeface="Calibri" charset="0"/>
              </a:rPr>
              <a:t>Talk about why</a:t>
            </a:r>
          </a:p>
        </p:txBody>
      </p:sp>
      <p:sp>
        <p:nvSpPr>
          <p:cNvPr id="7270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31</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32</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r>
              <a:rPr lang="en-US" dirty="0" smtClean="0">
                <a:latin typeface="Calibri" charset="0"/>
              </a:rPr>
              <a:t>There are a lot of reasons, here are just a few, the most important are probably automation, parallelization, and use of existing codes</a:t>
            </a:r>
            <a:endParaRPr lang="en-US" dirty="0">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D0F856-282E-6C42-B5FE-AB3FB29DA059}" type="slidenum">
              <a:rPr lang="en-US" sz="1200">
                <a:latin typeface="Calibri" charset="0"/>
              </a:rPr>
              <a:pPr eaLnBrk="1" hangingPunct="1"/>
              <a:t>7</a:t>
            </a:fld>
            <a:endParaRPr lang="en-US" sz="12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8</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14</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15</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Remember to describe each type of site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4/9/15</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49275" y="1600201"/>
            <a:ext cx="8042276" cy="4343400"/>
          </a:xfrm>
          <a:prstGeom prst="rect">
            <a:avLst/>
          </a:prstGeo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Slide Number Placeholder 5"/>
          <p:cNvSpPr>
            <a:spLocks noGrp="1"/>
          </p:cNvSpPr>
          <p:nvPr>
            <p:ph type="sldNum" sz="quarter" idx="10"/>
          </p:nvPr>
        </p:nvSpPr>
        <p:spPr>
          <a:xfrm>
            <a:off x="7897813" y="6275388"/>
            <a:ext cx="990600" cy="365125"/>
          </a:xfrm>
          <a:prstGeom prst="rect">
            <a:avLst/>
          </a:prstGeom>
        </p:spPr>
        <p:txBody>
          <a:bodyPr/>
          <a:lstStyle>
            <a:lvl1pPr>
              <a:defRPr>
                <a:cs typeface="Arial" charset="0"/>
              </a:defRPr>
            </a:lvl1pPr>
          </a:lstStyle>
          <a:p>
            <a:pPr>
              <a:defRPr/>
            </a:pPr>
            <a:fld id="{56903EF2-6798-324E-B3EB-E46B113D717E}" type="slidenum">
              <a:rPr lang="en-US"/>
              <a:pPr>
                <a:defRPr/>
              </a:pPr>
              <a:t>‹#›</a:t>
            </a:fld>
            <a:endParaRPr lang="en-US" dirty="0"/>
          </a:p>
        </p:txBody>
      </p:sp>
    </p:spTree>
    <p:extLst>
      <p:ext uri="{BB962C8B-B14F-4D97-AF65-F5344CB8AC3E}">
        <p14:creationId xmlns:p14="http://schemas.microsoft.com/office/powerpoint/2010/main" val="12427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theme" Target="../theme/theme2.xml"/><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1">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 id="2147483794" r:id="rId8"/>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egasus.isi.edu/tutorial/usc14/index.ph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2.bin"/><Relationship Id="rId5" Type="http://schemas.openxmlformats.org/officeDocument/2006/relationships/image" Target="../media/image9.emf"/><Relationship Id="rId6" Type="http://schemas.openxmlformats.org/officeDocument/2006/relationships/oleObject" Target="../embeddings/oleObject3.bin"/><Relationship Id="rId7" Type="http://schemas.openxmlformats.org/officeDocument/2006/relationships/image" Target="../media/image15.emf"/><Relationship Id="rId8" Type="http://schemas.openxmlformats.org/officeDocument/2006/relationships/oleObject" Target="../embeddings/oleObject4.bin"/><Relationship Id="rId9" Type="http://schemas.openxmlformats.org/officeDocument/2006/relationships/image" Target="../media/image16.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5.bin"/><Relationship Id="rId5" Type="http://schemas.openxmlformats.org/officeDocument/2006/relationships/image" Target="../media/image17.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tutorial.php" TargetMode="External"/><Relationship Id="rId5" Type="http://schemas.openxmlformats.org/officeDocument/2006/relationships/hyperlink" Target="http://pegasus.isi.edu/documentation" TargetMode="External"/><Relationship Id="rId6" Type="http://schemas.openxmlformats.org/officeDocument/2006/relationships/hyperlink" Target="mailto:pegasus-users@isi.edu" TargetMode="External"/><Relationship Id="rId7"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Introduction to Scientific Workflows and Pegasus</a:t>
            </a:r>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Pegasus </a:t>
            </a:r>
            <a:r>
              <a:rPr lang="en-US" dirty="0" smtClean="0">
                <a:latin typeface="Arial" charset="0"/>
                <a:ea typeface="ＭＳ Ｐゴシック" charset="0"/>
                <a:cs typeface="ＭＳ Ｐゴシック" charset="0"/>
              </a:rPr>
              <a:t>WMS Environment</a:t>
            </a:r>
            <a:endParaRPr lang="en-US" dirty="0">
              <a:latin typeface="Arial" charset="0"/>
              <a:ea typeface="ＭＳ Ｐゴシック" charset="0"/>
              <a:cs typeface="ＭＳ Ｐゴシック" charset="0"/>
            </a:endParaRP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4957763"/>
          </a:xfrm>
        </p:spPr>
        <p:txBody>
          <a:bodyPr>
            <a:normAutofit/>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Aware</a:t>
            </a:r>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896"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400"/>
            <a:ext cx="8229600" cy="727075"/>
          </a:xfrm>
        </p:spPr>
        <p:txBody>
          <a:bodyPr/>
          <a:lstStyle/>
          <a:p>
            <a:r>
              <a:rPr lang="en-US" dirty="0" smtClean="0"/>
              <a:t>DAX – XML format to describe Abstract Workflows</a:t>
            </a:r>
            <a:endParaRPr lang="en-US" dirty="0"/>
          </a:p>
        </p:txBody>
      </p:sp>
      <p:pic>
        <p:nvPicPr>
          <p:cNvPr id="8" name="Picture 7" descr="hello-wor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76" y="696376"/>
            <a:ext cx="6153663" cy="6161623"/>
          </a:xfrm>
          <a:prstGeom prst="rect">
            <a:avLst/>
          </a:prstGeom>
        </p:spPr>
      </p:pic>
      <p:pic>
        <p:nvPicPr>
          <p:cNvPr id="10" name="Picture 9" descr="hello-world-abstract-w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8" y="1659467"/>
            <a:ext cx="1651620" cy="4436532"/>
          </a:xfrm>
          <a:prstGeom prst="rect">
            <a:avLst/>
          </a:prstGeom>
        </p:spPr>
      </p:pic>
    </p:spTree>
    <p:extLst>
      <p:ext uri="{BB962C8B-B14F-4D97-AF65-F5344CB8AC3E}">
        <p14:creationId xmlns:p14="http://schemas.microsoft.com/office/powerpoint/2010/main" val="24106003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156200" y="1171575"/>
            <a:ext cx="3530600" cy="4403990"/>
          </a:xfrm>
        </p:spPr>
        <p:txBody>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p:cNvSpPr>
            <a:spLocks noGrp="1"/>
          </p:cNvSpPr>
          <p:nvPr>
            <p:ph type="title"/>
          </p:nvPr>
        </p:nvSpPr>
        <p:spPr>
          <a:xfrm>
            <a:off x="361950" y="55563"/>
            <a:ext cx="8229600" cy="727075"/>
          </a:xfrm>
        </p:spPr>
        <p:txBody>
          <a:bodyPr/>
          <a:lstStyle/>
          <a:p>
            <a:pPr algn="ctr"/>
            <a:r>
              <a:rPr lang="en-US" sz="2800">
                <a:latin typeface="Arial" charset="0"/>
              </a:rPr>
              <a:t>General Workflow Execution Model</a:t>
            </a:r>
            <a:endParaRPr lang="en-US">
              <a:latin typeface="Arial" charset="0"/>
            </a:endParaRPr>
          </a:p>
        </p:txBody>
      </p:sp>
      <p:sp>
        <p:nvSpPr>
          <p:cNvPr id="4" name="Content Placeholder 3"/>
          <p:cNvSpPr>
            <a:spLocks noGrp="1"/>
          </p:cNvSpPr>
          <p:nvPr>
            <p:ph idx="1"/>
          </p:nvPr>
        </p:nvSpPr>
        <p:spPr>
          <a:xfrm>
            <a:off x="549275" y="5524500"/>
            <a:ext cx="8042275" cy="696913"/>
          </a:xfrm>
        </p:spPr>
        <p:txBody>
          <a:bodyPr/>
          <a:lstStyle/>
          <a:p>
            <a:pPr>
              <a:defRPr/>
            </a:pPr>
            <a:r>
              <a:rPr lang="en-US" sz="1800" dirty="0" smtClean="0">
                <a:solidFill>
                  <a:srgbClr val="606060"/>
                </a:solidFill>
                <a:cs typeface="+mn-cs"/>
              </a:rPr>
              <a:t>Input Data Site, Compute Site and Output Data Sites can be co-located</a:t>
            </a:r>
          </a:p>
          <a:p>
            <a:pPr lvl="1">
              <a:defRPr/>
            </a:pPr>
            <a:r>
              <a:rPr lang="en-US" sz="1400" dirty="0" smtClean="0"/>
              <a:t>Example: Input data is already present on the compute site.</a:t>
            </a:r>
            <a:endParaRPr lang="en-US" sz="1400" dirty="0"/>
          </a:p>
        </p:txBody>
      </p:sp>
      <p:pic>
        <p:nvPicPr>
          <p:cNvPr id="16387" name="Picture 1" descr="WorkflowExecution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988" y="711200"/>
            <a:ext cx="59944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txBox="1">
            <a:spLocks/>
          </p:cNvSpPr>
          <p:nvPr/>
        </p:nvSpPr>
        <p:spPr>
          <a:xfrm>
            <a:off x="6330950" y="809625"/>
            <a:ext cx="2644775" cy="429895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800" dirty="0" smtClean="0">
                <a:solidFill>
                  <a:srgbClr val="606060"/>
                </a:solidFill>
                <a:cs typeface="+mn-cs"/>
              </a:rPr>
              <a:t>Most of the tasks in scientific workflow applications require POSIX file semantics</a:t>
            </a:r>
          </a:p>
          <a:p>
            <a:pPr lvl="1">
              <a:defRPr/>
            </a:pPr>
            <a:r>
              <a:rPr lang="en-US" sz="1400" dirty="0" smtClean="0"/>
              <a:t>Each task in the workflow opens one or more input files</a:t>
            </a:r>
          </a:p>
          <a:p>
            <a:pPr lvl="1">
              <a:defRPr/>
            </a:pPr>
            <a:r>
              <a:rPr lang="en-US" sz="1400" dirty="0" smtClean="0"/>
              <a:t>Read or write a portion of it and then close the file.</a:t>
            </a:r>
          </a:p>
          <a:p>
            <a:pPr>
              <a:defRPr/>
            </a:pPr>
            <a:r>
              <a:rPr lang="en-US" sz="1800" dirty="0" smtClean="0">
                <a:solidFill>
                  <a:srgbClr val="FF0000"/>
                </a:solidFill>
              </a:rPr>
              <a:t>Data Staging Site can be the shared filesystem on the compute cluster!</a:t>
            </a:r>
            <a:endParaRPr lang="en-US" sz="1800" dirty="0">
              <a:solidFill>
                <a:srgbClr val="FF0000"/>
              </a:solidFill>
            </a:endParaRPr>
          </a:p>
        </p:txBody>
      </p:sp>
    </p:spTree>
    <p:extLst>
      <p:ext uri="{BB962C8B-B14F-4D97-AF65-F5344CB8AC3E}">
        <p14:creationId xmlns:p14="http://schemas.microsoft.com/office/powerpoint/2010/main" val="5995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lnSpcReduction="10000"/>
          </a:bodyPr>
          <a:lstStyle/>
          <a:p>
            <a:pPr eaLnBrk="1" hangingPunct="1">
              <a:defRPr/>
            </a:pPr>
            <a:r>
              <a:rPr lang="en-US" sz="2000" b="0" dirty="0" smtClean="0">
                <a:latin typeface="Helvetica" charset="0"/>
              </a:rPr>
              <a:t>Worker </a:t>
            </a:r>
            <a:r>
              <a:rPr lang="en-US" sz="2000" b="0" dirty="0">
                <a:latin typeface="Helvetica" charset="0"/>
              </a:rPr>
              <a:t>nodes and the head node have a shared filesystem, usually a parallel filesystem with great </a:t>
            </a:r>
            <a:r>
              <a:rPr lang="en-US" sz="2000" b="0" dirty="0" smtClean="0">
                <a:latin typeface="Helvetica" charset="0"/>
              </a:rPr>
              <a:t>I/</a:t>
            </a:r>
            <a:r>
              <a:rPr lang="en-US" sz="2000" b="0" dirty="0">
                <a:latin typeface="Helvetica" charset="0"/>
              </a:rPr>
              <a:t>O characteristics</a:t>
            </a:r>
          </a:p>
          <a:p>
            <a:pPr eaLnBrk="1" hangingPunct="1">
              <a:defRPr/>
            </a:pPr>
            <a:r>
              <a:rPr lang="en-US" sz="2000" b="0" dirty="0">
                <a:latin typeface="Helvetica" charset="0"/>
              </a:rPr>
              <a:t>Can leverage symlinking against existing </a:t>
            </a:r>
            <a:r>
              <a:rPr lang="en-US" sz="2000" b="0" dirty="0" smtClean="0">
                <a:latin typeface="Helvetica" charset="0"/>
              </a:rPr>
              <a:t>datasets</a:t>
            </a:r>
          </a:p>
          <a:p>
            <a:pPr eaLnBrk="1" hangingPunct="1">
              <a:defRPr/>
            </a:pPr>
            <a:r>
              <a:rPr lang="en-US" sz="2000" b="0" dirty="0" smtClean="0">
                <a:latin typeface="Helvetica" charset="0"/>
              </a:rPr>
              <a:t>Staging site is the </a:t>
            </a:r>
            <a:r>
              <a:rPr lang="en-US" sz="2000" b="0" dirty="0" smtClean="0">
                <a:solidFill>
                  <a:srgbClr val="FF0000"/>
                </a:solidFill>
                <a:latin typeface="Helvetica" charset="0"/>
              </a:rPr>
              <a:t>shared-</a:t>
            </a:r>
            <a:r>
              <a:rPr lang="en-US" sz="2000" b="0" dirty="0" err="1" smtClean="0">
                <a:solidFill>
                  <a:srgbClr val="FF0000"/>
                </a:solidFill>
                <a:latin typeface="Helvetica" charset="0"/>
              </a:rPr>
              <a:t>fs</a:t>
            </a:r>
            <a:r>
              <a:rPr lang="en-US" sz="2000" b="0" dirty="0">
                <a:solidFill>
                  <a:srgbClr val="FF0000"/>
                </a:solidFill>
                <a:latin typeface="Helvetica" charset="0"/>
              </a:rPr>
              <a:t>.</a:t>
            </a:r>
            <a:endParaRPr lang="en-US" sz="2000" b="0" dirty="0">
              <a:solidFill>
                <a:srgbClr val="FFCC00"/>
              </a:solidFill>
              <a:latin typeface="Helvetica" charset="0"/>
            </a:endParaRPr>
          </a:p>
        </p:txBody>
      </p:sp>
      <p:grpSp>
        <p:nvGrpSpPr>
          <p:cNvPr id="4" name="Group 3"/>
          <p:cNvGrpSpPr/>
          <p:nvPr/>
        </p:nvGrpSpPr>
        <p:grpSpPr>
          <a:xfrm>
            <a:off x="5453192" y="1203275"/>
            <a:ext cx="3553895" cy="1662445"/>
            <a:chOff x="5453192" y="1203275"/>
            <a:chExt cx="3553895" cy="1662445"/>
          </a:xfrm>
        </p:grpSpPr>
        <p:sp>
          <p:nvSpPr>
            <p:cNvPr id="16" name="Rectangle 15"/>
            <p:cNvSpPr/>
            <p:nvPr/>
          </p:nvSpPr>
          <p:spPr bwMode="auto">
            <a:xfrm>
              <a:off x="5558533" y="1657787"/>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17" name="Rectangle 16"/>
            <p:cNvSpPr/>
            <p:nvPr/>
          </p:nvSpPr>
          <p:spPr bwMode="auto">
            <a:xfrm>
              <a:off x="7083604" y="1203275"/>
              <a:ext cx="1923483" cy="1662445"/>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18" name="Can 9"/>
            <p:cNvSpPr>
              <a:spLocks noChangeArrowheads="1"/>
            </p:cNvSpPr>
            <p:nvPr/>
          </p:nvSpPr>
          <p:spPr bwMode="auto">
            <a:xfrm>
              <a:off x="7998005" y="165046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a:solidFill>
                    <a:srgbClr val="FFFFFF"/>
                  </a:solidFill>
                </a:rPr>
                <a:t>Shared</a:t>
              </a:r>
            </a:p>
            <a:p>
              <a:r>
                <a:rPr lang="en-US" sz="1600" dirty="0">
                  <a:solidFill>
                    <a:srgbClr val="FFFFFF"/>
                  </a:solidFill>
                </a:rPr>
                <a:t>FS</a:t>
              </a:r>
            </a:p>
          </p:txBody>
        </p:sp>
        <p:sp>
          <p:nvSpPr>
            <p:cNvPr id="19" name="Rectangle 10"/>
            <p:cNvSpPr>
              <a:spLocks noChangeArrowheads="1"/>
            </p:cNvSpPr>
            <p:nvPr/>
          </p:nvSpPr>
          <p:spPr bwMode="auto">
            <a:xfrm>
              <a:off x="7236005" y="1459963"/>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20" name="Rectangle 11"/>
            <p:cNvSpPr>
              <a:spLocks noChangeArrowheads="1"/>
            </p:cNvSpPr>
            <p:nvPr/>
          </p:nvSpPr>
          <p:spPr bwMode="auto">
            <a:xfrm>
              <a:off x="7236005" y="1965276"/>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21" name="Straight Arrow Connector 13"/>
            <p:cNvCxnSpPr>
              <a:cxnSpLocks noChangeShapeType="1"/>
              <a:stCxn id="19" idx="3"/>
            </p:cNvCxnSpPr>
            <p:nvPr/>
          </p:nvCxnSpPr>
          <p:spPr bwMode="auto">
            <a:xfrm>
              <a:off x="7693205" y="1650463"/>
              <a:ext cx="304800" cy="238613"/>
            </a:xfrm>
            <a:prstGeom prst="straightConnector1">
              <a:avLst/>
            </a:prstGeom>
            <a:noFill/>
            <a:ln w="9525">
              <a:solidFill>
                <a:schemeClr val="bg1"/>
              </a:solidFill>
              <a:prstDash val="dash"/>
              <a:round/>
              <a:headEnd type="arrow" w="med" len="med"/>
              <a:tailEnd type="arrow" w="med" len="med"/>
            </a:ln>
          </p:spPr>
        </p:cxnSp>
        <p:cxnSp>
          <p:nvCxnSpPr>
            <p:cNvPr id="22" name="Straight Arrow Connector 16"/>
            <p:cNvCxnSpPr>
              <a:cxnSpLocks noChangeShapeType="1"/>
              <a:stCxn id="18" idx="2"/>
              <a:endCxn id="20" idx="3"/>
            </p:cNvCxnSpPr>
            <p:nvPr/>
          </p:nvCxnSpPr>
          <p:spPr bwMode="auto">
            <a:xfrm flipH="1">
              <a:off x="7693205" y="1993363"/>
              <a:ext cx="304800" cy="162413"/>
            </a:xfrm>
            <a:prstGeom prst="straightConnector1">
              <a:avLst/>
            </a:prstGeom>
            <a:noFill/>
            <a:ln w="9525">
              <a:solidFill>
                <a:schemeClr val="bg1"/>
              </a:solidFill>
              <a:prstDash val="dash"/>
              <a:round/>
              <a:headEnd type="arrow" w="med" len="med"/>
              <a:tailEnd type="arrow" w="med" len="med"/>
            </a:ln>
          </p:spPr>
        </p:cxnSp>
        <p:cxnSp>
          <p:nvCxnSpPr>
            <p:cNvPr id="23" name="Straight Arrow Connector 22"/>
            <p:cNvCxnSpPr>
              <a:cxnSpLocks noChangeShapeType="1"/>
              <a:stCxn id="16" idx="3"/>
              <a:endCxn id="20" idx="1"/>
            </p:cNvCxnSpPr>
            <p:nvPr/>
          </p:nvCxnSpPr>
          <p:spPr bwMode="auto">
            <a:xfrm>
              <a:off x="6549133" y="2000687"/>
              <a:ext cx="686872" cy="155089"/>
            </a:xfrm>
            <a:prstGeom prst="straightConnector1">
              <a:avLst/>
            </a:prstGeom>
            <a:noFill/>
            <a:ln w="9525">
              <a:solidFill>
                <a:schemeClr val="tx1"/>
              </a:solidFill>
              <a:round/>
              <a:headEnd/>
              <a:tailEnd type="arrow" w="med" len="med"/>
            </a:ln>
          </p:spPr>
        </p:cxnSp>
        <p:cxnSp>
          <p:nvCxnSpPr>
            <p:cNvPr id="24" name="Straight Arrow Connector 26"/>
            <p:cNvCxnSpPr>
              <a:cxnSpLocks noChangeShapeType="1"/>
              <a:stCxn id="16" idx="3"/>
              <a:endCxn id="19" idx="1"/>
            </p:cNvCxnSpPr>
            <p:nvPr/>
          </p:nvCxnSpPr>
          <p:spPr bwMode="auto">
            <a:xfrm flipV="1">
              <a:off x="6549133" y="1650463"/>
              <a:ext cx="686872" cy="350224"/>
            </a:xfrm>
            <a:prstGeom prst="straightConnector1">
              <a:avLst/>
            </a:prstGeom>
            <a:noFill/>
            <a:ln w="9525">
              <a:solidFill>
                <a:schemeClr val="tx1"/>
              </a:solidFill>
              <a:round/>
              <a:headEnd/>
              <a:tailEnd type="arrow" w="med" len="med"/>
            </a:ln>
          </p:spPr>
        </p:cxnSp>
        <p:sp>
          <p:nvSpPr>
            <p:cNvPr id="25" name="TextBox 24"/>
            <p:cNvSpPr txBox="1"/>
            <p:nvPr/>
          </p:nvSpPr>
          <p:spPr bwMode="auto">
            <a:xfrm>
              <a:off x="5453192" y="2296305"/>
              <a:ext cx="1299304" cy="30777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400" b="1" noProof="0" dirty="0" err="1" smtClean="0">
                  <a:latin typeface="Arial" pitchFamily="34" charset="0"/>
                  <a:ea typeface="+mj-ea"/>
                  <a:cs typeface="Arial" pitchFamily="34" charset="0"/>
                </a:rPr>
                <a:t>hpc</a:t>
              </a:r>
              <a:r>
                <a:rPr lang="en-US" sz="1400" b="1" noProof="0" dirty="0" smtClean="0">
                  <a:latin typeface="Arial" pitchFamily="34" charset="0"/>
                  <a:ea typeface="+mj-ea"/>
                  <a:cs typeface="Arial" pitchFamily="34" charset="0"/>
                </a:rPr>
                <a:t>-pegasus</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Shared Filesystem setup (typical of XSEDE and HPC sites)</a:t>
            </a:r>
            <a:endParaRPr lang="en-US" sz="2000" b="1" dirty="0">
              <a:latin typeface="Helvetica" charset="0"/>
            </a:endParaRPr>
          </a:p>
        </p:txBody>
      </p:sp>
      <p:sp>
        <p:nvSpPr>
          <p:cNvPr id="42" name="TextBox 41"/>
          <p:cNvSpPr txBox="1"/>
          <p:nvPr/>
        </p:nvSpPr>
        <p:spPr bwMode="auto">
          <a:xfrm>
            <a:off x="198086" y="3364481"/>
            <a:ext cx="8945914"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Non-shared </a:t>
            </a:r>
            <a:r>
              <a:rPr lang="en-US" sz="2000" b="1" dirty="0">
                <a:latin typeface="Helvetica" charset="0"/>
              </a:rPr>
              <a:t>filesystem setup </a:t>
            </a:r>
            <a:r>
              <a:rPr lang="en-US" sz="2000" b="1" dirty="0" smtClean="0">
                <a:latin typeface="Helvetica" charset="0"/>
              </a:rPr>
              <a:t>with staging site (typical of OSG and EC 2)</a:t>
            </a:r>
            <a:endParaRPr lang="en-US" sz="2000" b="1" dirty="0">
              <a:latin typeface="Helvetica" charset="0"/>
            </a:endParaRPr>
          </a:p>
        </p:txBody>
      </p:sp>
      <p:sp>
        <p:nvSpPr>
          <p:cNvPr id="43" name="Rectangle 3"/>
          <p:cNvSpPr txBox="1">
            <a:spLocks noChangeArrowheads="1"/>
          </p:cNvSpPr>
          <p:nvPr/>
        </p:nvSpPr>
        <p:spPr>
          <a:xfrm>
            <a:off x="457199" y="3879687"/>
            <a:ext cx="4995993" cy="1890166"/>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Data is pulled from / pushed to the existing storage element</a:t>
            </a:r>
            <a:r>
              <a:rPr lang="en-US" sz="2000" b="0" dirty="0" smtClean="0">
                <a:latin typeface="Helvetica" charset="0"/>
              </a:rPr>
              <a:t>.</a:t>
            </a:r>
          </a:p>
          <a:p>
            <a:pPr eaLnBrk="1" hangingPunct="1">
              <a:defRPr/>
            </a:pPr>
            <a:r>
              <a:rPr lang="en-US" sz="2000" b="0" dirty="0" smtClean="0">
                <a:latin typeface="Helvetica" charset="0"/>
              </a:rPr>
              <a:t>A separate staging site such as </a:t>
            </a:r>
            <a:r>
              <a:rPr lang="en-US" sz="2000" b="0" dirty="0" smtClean="0">
                <a:solidFill>
                  <a:srgbClr val="FF0000"/>
                </a:solidFill>
                <a:latin typeface="Helvetica" charset="0"/>
              </a:rPr>
              <a:t>S3</a:t>
            </a:r>
            <a:r>
              <a:rPr lang="en-US" sz="2000" b="0" dirty="0" smtClean="0">
                <a:solidFill>
                  <a:srgbClr val="FFCC00"/>
                </a:solidFill>
                <a:latin typeface="Helvetica" charset="0"/>
              </a:rPr>
              <a:t>.</a:t>
            </a:r>
            <a:endParaRPr lang="en-US" sz="2000" b="0" dirty="0">
              <a:solidFill>
                <a:srgbClr val="FFCC00"/>
              </a:solidFill>
              <a:latin typeface="Helvetica" charset="0"/>
            </a:endParaRPr>
          </a:p>
          <a:p>
            <a:pPr eaLnBrk="1" hangingPunct="1">
              <a:defRPr/>
            </a:pPr>
            <a:endParaRPr lang="en-US" sz="2000" b="0" dirty="0">
              <a:latin typeface="Helvetica" charset="0"/>
            </a:endParaRPr>
          </a:p>
        </p:txBody>
      </p:sp>
      <p:grpSp>
        <p:nvGrpSpPr>
          <p:cNvPr id="10" name="Group 9"/>
          <p:cNvGrpSpPr/>
          <p:nvPr/>
        </p:nvGrpSpPr>
        <p:grpSpPr>
          <a:xfrm>
            <a:off x="5418996" y="3879687"/>
            <a:ext cx="3926003" cy="1701859"/>
            <a:chOff x="5418996" y="3879687"/>
            <a:chExt cx="3926003" cy="1701859"/>
          </a:xfrm>
        </p:grpSpPr>
        <p:sp>
          <p:nvSpPr>
            <p:cNvPr id="45" name="Rectangle 44"/>
            <p:cNvSpPr/>
            <p:nvPr/>
          </p:nvSpPr>
          <p:spPr bwMode="auto">
            <a:xfrm>
              <a:off x="6641709" y="3879687"/>
              <a:ext cx="1338528" cy="151403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44" name="Rectangle 43"/>
            <p:cNvSpPr/>
            <p:nvPr/>
          </p:nvSpPr>
          <p:spPr bwMode="auto">
            <a:xfrm>
              <a:off x="5418996" y="4278992"/>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46" name="Can 9"/>
            <p:cNvSpPr>
              <a:spLocks noChangeArrowheads="1"/>
            </p:cNvSpPr>
            <p:nvPr/>
          </p:nvSpPr>
          <p:spPr bwMode="auto">
            <a:xfrm>
              <a:off x="8092687" y="434087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smtClean="0">
                  <a:solidFill>
                    <a:srgbClr val="FFFFFF"/>
                  </a:solidFill>
                </a:rPr>
                <a:t>Staging</a:t>
              </a:r>
            </a:p>
            <a:p>
              <a:pPr algn="ctr"/>
              <a:r>
                <a:rPr lang="en-US" sz="1600" dirty="0" smtClean="0">
                  <a:solidFill>
                    <a:srgbClr val="FFFFFF"/>
                  </a:solidFill>
                </a:rPr>
                <a:t>Site</a:t>
              </a:r>
              <a:endParaRPr lang="en-US" sz="1600" dirty="0">
                <a:solidFill>
                  <a:srgbClr val="FFFFFF"/>
                </a:solidFill>
              </a:endParaRPr>
            </a:p>
          </p:txBody>
        </p:sp>
        <p:sp>
          <p:nvSpPr>
            <p:cNvPr id="47" name="Rectangle 10"/>
            <p:cNvSpPr>
              <a:spLocks noChangeArrowheads="1"/>
            </p:cNvSpPr>
            <p:nvPr/>
          </p:nvSpPr>
          <p:spPr bwMode="auto">
            <a:xfrm>
              <a:off x="7073164" y="4151074"/>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48" name="Rectangle 11"/>
            <p:cNvSpPr>
              <a:spLocks noChangeArrowheads="1"/>
            </p:cNvSpPr>
            <p:nvPr/>
          </p:nvSpPr>
          <p:spPr bwMode="auto">
            <a:xfrm>
              <a:off x="7073164" y="4656387"/>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49" name="Straight Arrow Connector 13"/>
            <p:cNvCxnSpPr>
              <a:cxnSpLocks noChangeShapeType="1"/>
              <a:stCxn id="47" idx="3"/>
            </p:cNvCxnSpPr>
            <p:nvPr/>
          </p:nvCxnSpPr>
          <p:spPr bwMode="auto">
            <a:xfrm>
              <a:off x="7530364" y="4341574"/>
              <a:ext cx="562323" cy="190500"/>
            </a:xfrm>
            <a:prstGeom prst="straightConnector1">
              <a:avLst/>
            </a:prstGeom>
            <a:noFill/>
            <a:ln w="9525">
              <a:solidFill>
                <a:schemeClr val="bg1"/>
              </a:solidFill>
              <a:prstDash val="dash"/>
              <a:round/>
              <a:headEnd type="arrow" w="med" len="med"/>
              <a:tailEnd type="arrow" w="med" len="med"/>
            </a:ln>
          </p:spPr>
        </p:cxnSp>
        <p:cxnSp>
          <p:nvCxnSpPr>
            <p:cNvPr id="50" name="Straight Arrow Connector 16"/>
            <p:cNvCxnSpPr>
              <a:cxnSpLocks noChangeShapeType="1"/>
              <a:endCxn id="48" idx="3"/>
            </p:cNvCxnSpPr>
            <p:nvPr/>
          </p:nvCxnSpPr>
          <p:spPr bwMode="auto">
            <a:xfrm flipH="1">
              <a:off x="7530364" y="4846887"/>
              <a:ext cx="562323" cy="0"/>
            </a:xfrm>
            <a:prstGeom prst="straightConnector1">
              <a:avLst/>
            </a:prstGeom>
            <a:noFill/>
            <a:ln w="9525">
              <a:solidFill>
                <a:schemeClr val="bg1"/>
              </a:solidFill>
              <a:prstDash val="dash"/>
              <a:round/>
              <a:headEnd type="arrow" w="med" len="med"/>
              <a:tailEnd type="arrow" w="med" len="med"/>
            </a:ln>
          </p:spPr>
        </p:cxnSp>
        <p:cxnSp>
          <p:nvCxnSpPr>
            <p:cNvPr id="51" name="Straight Arrow Connector 50"/>
            <p:cNvCxnSpPr>
              <a:cxnSpLocks noChangeShapeType="1"/>
              <a:stCxn id="44" idx="3"/>
              <a:endCxn id="48" idx="1"/>
            </p:cNvCxnSpPr>
            <p:nvPr/>
          </p:nvCxnSpPr>
          <p:spPr bwMode="auto">
            <a:xfrm>
              <a:off x="6409596" y="4621892"/>
              <a:ext cx="663568" cy="224995"/>
            </a:xfrm>
            <a:prstGeom prst="straightConnector1">
              <a:avLst/>
            </a:prstGeom>
            <a:noFill/>
            <a:ln w="9525">
              <a:solidFill>
                <a:schemeClr val="tx1"/>
              </a:solidFill>
              <a:round/>
              <a:headEnd/>
              <a:tailEnd type="arrow" w="med" len="med"/>
            </a:ln>
          </p:spPr>
        </p:cxnSp>
        <p:cxnSp>
          <p:nvCxnSpPr>
            <p:cNvPr id="52" name="Straight Arrow Connector 26"/>
            <p:cNvCxnSpPr>
              <a:cxnSpLocks noChangeShapeType="1"/>
              <a:stCxn id="44" idx="3"/>
              <a:endCxn id="47" idx="1"/>
            </p:cNvCxnSpPr>
            <p:nvPr/>
          </p:nvCxnSpPr>
          <p:spPr bwMode="auto">
            <a:xfrm flipV="1">
              <a:off x="6409596" y="4341574"/>
              <a:ext cx="663568" cy="280318"/>
            </a:xfrm>
            <a:prstGeom prst="straightConnector1">
              <a:avLst/>
            </a:prstGeom>
            <a:noFill/>
            <a:ln w="9525">
              <a:solidFill>
                <a:schemeClr val="tx1"/>
              </a:solidFill>
              <a:round/>
              <a:headEnd/>
              <a:tailEnd type="arrow" w="med" len="med"/>
            </a:ln>
          </p:spPr>
        </p:cxnSp>
        <p:sp>
          <p:nvSpPr>
            <p:cNvPr id="65" name="TextBox 64"/>
            <p:cNvSpPr txBox="1"/>
            <p:nvPr/>
          </p:nvSpPr>
          <p:spPr bwMode="auto">
            <a:xfrm>
              <a:off x="7765281" y="4996770"/>
              <a:ext cx="1579718"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Amazon </a:t>
              </a:r>
            </a:p>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EC2 with S3</a:t>
              </a:r>
              <a:endPar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grpSp>
        <p:nvGrpSpPr>
          <p:cNvPr id="8" name="Group 7"/>
          <p:cNvGrpSpPr/>
          <p:nvPr/>
        </p:nvGrpSpPr>
        <p:grpSpPr>
          <a:xfrm>
            <a:off x="6066696" y="5581546"/>
            <a:ext cx="1447800" cy="584200"/>
            <a:chOff x="6066696" y="5581546"/>
            <a:chExt cx="1447800" cy="584200"/>
          </a:xfrm>
        </p:grpSpPr>
        <p:cxnSp>
          <p:nvCxnSpPr>
            <p:cNvPr id="66"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67"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68"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
        <p:nvSpPr>
          <p:cNvPr id="33" name="TextBox 32"/>
          <p:cNvSpPr txBox="1"/>
          <p:nvPr/>
        </p:nvSpPr>
        <p:spPr bwMode="auto">
          <a:xfrm>
            <a:off x="7758378" y="1111047"/>
            <a:ext cx="1385622"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USC HPCC</a:t>
            </a:r>
          </a:p>
          <a:p>
            <a:pPr marL="0" marR="0" indent="0" algn="l" defTabSz="457200" rtl="0" eaLnBrk="0" fontAlgn="base" latinLnBrk="0" hangingPunct="0">
              <a:lnSpc>
                <a:spcPct val="100000"/>
              </a:lnSpc>
              <a:spcBef>
                <a:spcPct val="0"/>
              </a:spcBef>
              <a:spcAft>
                <a:spcPct val="0"/>
              </a:spcAft>
              <a:buClrTx/>
              <a:buSzTx/>
              <a:buFontTx/>
              <a:buNone/>
              <a:tabLst/>
            </a:pPr>
            <a:r>
              <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Cluster</a:t>
            </a:r>
          </a:p>
        </p:txBody>
      </p:sp>
    </p:spTree>
    <p:extLst>
      <p:ext uri="{BB962C8B-B14F-4D97-AF65-F5344CB8AC3E}">
        <p14:creationId xmlns:p14="http://schemas.microsoft.com/office/powerpoint/2010/main" val="13151206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fontScale="92500"/>
          </a:body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Symlink against datasets available locally</a:t>
            </a:r>
          </a:p>
          <a:p>
            <a:pPr eaLnBrk="1" hangingPunct="1">
              <a:defRPr/>
            </a:pPr>
            <a:r>
              <a:rPr lang="en-US" sz="2000" b="0" dirty="0">
                <a:latin typeface="Helvetica" charset="0"/>
              </a:rPr>
              <a:t>Data is pulled from / pushed to the submit host via Condor file </a:t>
            </a:r>
            <a:r>
              <a:rPr lang="en-US" sz="2000" b="0" dirty="0" smtClean="0">
                <a:latin typeface="Helvetica" charset="0"/>
              </a:rPr>
              <a:t>transfers</a:t>
            </a:r>
          </a:p>
          <a:p>
            <a:pPr eaLnBrk="1" hangingPunct="1">
              <a:defRPr/>
            </a:pPr>
            <a:r>
              <a:rPr lang="en-US" sz="2000" b="0" dirty="0">
                <a:latin typeface="Helvetica" charset="0"/>
              </a:rPr>
              <a:t>Staging site is the </a:t>
            </a:r>
            <a:r>
              <a:rPr lang="en-US" sz="2000" b="0" dirty="0" smtClean="0">
                <a:solidFill>
                  <a:srgbClr val="FF0000"/>
                </a:solidFill>
                <a:latin typeface="Helvetica" charset="0"/>
              </a:rPr>
              <a:t>submit host.</a:t>
            </a:r>
            <a:endParaRPr lang="en-US" sz="2000" b="0" dirty="0">
              <a:solidFill>
                <a:srgbClr val="FFCC00"/>
              </a:solidFill>
              <a:latin typeface="Helvetica" charset="0"/>
            </a:endParaRPr>
          </a:p>
          <a:p>
            <a:pPr eaLnBrk="1" hangingPunct="1">
              <a:defRPr/>
            </a:pPr>
            <a:endParaRPr lang="en-US" sz="2000" b="0" dirty="0">
              <a:latin typeface="Helvetica" charset="0"/>
            </a:endParaRPr>
          </a:p>
        </p:txBody>
      </p:sp>
      <p:sp>
        <p:nvSpPr>
          <p:cNvPr id="5" name="Shape 2"/>
          <p:cNvSpPr txBox="1">
            <a:spLocks/>
          </p:cNvSpPr>
          <p:nvPr/>
        </p:nvSpPr>
        <p:spPr bwMode="auto">
          <a:xfrm>
            <a:off x="3125880" y="4112761"/>
            <a:ext cx="5799643" cy="123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Using Pegasus allows you to move from one deployment to another without changing the workflow description!</a:t>
            </a:r>
            <a:endParaRPr lang="en-US" sz="2000" b="1" dirty="0">
              <a:solidFill>
                <a:srgbClr val="FFCC00"/>
              </a:solidFill>
              <a:latin typeface="Arial"/>
              <a:cs typeface="Arial"/>
            </a:endParaRPr>
          </a:p>
        </p:txBody>
      </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a:latin typeface="Helvetica" charset="0"/>
              </a:rPr>
              <a:t>Condor IO ( Typical of large Condor Pools like CHTC)</a:t>
            </a:r>
          </a:p>
        </p:txBody>
      </p:sp>
      <p:sp>
        <p:nvSpPr>
          <p:cNvPr id="42" name="TextBox 41"/>
          <p:cNvSpPr txBox="1"/>
          <p:nvPr/>
        </p:nvSpPr>
        <p:spPr bwMode="auto">
          <a:xfrm>
            <a:off x="198086" y="3364481"/>
            <a:ext cx="522091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Supported Transfer Protocols</a:t>
            </a:r>
            <a:endParaRPr lang="en-US" sz="2000" b="1" dirty="0">
              <a:latin typeface="Helvetica" charset="0"/>
            </a:endParaRPr>
          </a:p>
        </p:txBody>
      </p:sp>
      <p:sp>
        <p:nvSpPr>
          <p:cNvPr id="43" name="Rectangle 3"/>
          <p:cNvSpPr txBox="1">
            <a:spLocks noChangeArrowheads="1"/>
          </p:cNvSpPr>
          <p:nvPr/>
        </p:nvSpPr>
        <p:spPr>
          <a:xfrm>
            <a:off x="609600" y="3879686"/>
            <a:ext cx="2757862" cy="2260327"/>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1600" b="0" dirty="0" smtClean="0">
                <a:latin typeface="Helvetica" charset="0"/>
              </a:rPr>
              <a:t>HTTP</a:t>
            </a:r>
          </a:p>
          <a:p>
            <a:pPr eaLnBrk="1" hangingPunct="1">
              <a:defRPr/>
            </a:pPr>
            <a:r>
              <a:rPr lang="en-US" sz="1600" b="0" dirty="0" smtClean="0">
                <a:latin typeface="Helvetica" charset="0"/>
              </a:rPr>
              <a:t>SCP</a:t>
            </a:r>
          </a:p>
          <a:p>
            <a:pPr eaLnBrk="1" hangingPunct="1">
              <a:defRPr/>
            </a:pPr>
            <a:r>
              <a:rPr lang="en-US" sz="1600" b="0" dirty="0" smtClean="0">
                <a:latin typeface="Helvetica" charset="0"/>
              </a:rPr>
              <a:t>GridFTP</a:t>
            </a:r>
          </a:p>
          <a:p>
            <a:pPr eaLnBrk="1" hangingPunct="1">
              <a:defRPr/>
            </a:pPr>
            <a:r>
              <a:rPr lang="en-US" sz="1600" b="0" dirty="0" smtClean="0">
                <a:latin typeface="Helvetica" charset="0"/>
              </a:rPr>
              <a:t>IRODS</a:t>
            </a:r>
          </a:p>
          <a:p>
            <a:pPr eaLnBrk="1" hangingPunct="1">
              <a:defRPr/>
            </a:pPr>
            <a:r>
              <a:rPr lang="en-US" sz="1600" b="0" dirty="0" smtClean="0">
                <a:latin typeface="Helvetica" charset="0"/>
              </a:rPr>
              <a:t>S3</a:t>
            </a:r>
          </a:p>
          <a:p>
            <a:pPr eaLnBrk="1" hangingPunct="1">
              <a:defRPr/>
            </a:pPr>
            <a:r>
              <a:rPr lang="en-US" sz="1600" b="0" dirty="0" smtClean="0">
                <a:latin typeface="Helvetica" charset="0"/>
              </a:rPr>
              <a:t>Condor File IO</a:t>
            </a:r>
          </a:p>
          <a:p>
            <a:pPr eaLnBrk="1" hangingPunct="1">
              <a:defRPr/>
            </a:pPr>
            <a:r>
              <a:rPr lang="en-US" sz="1600" b="0" dirty="0" smtClean="0">
                <a:latin typeface="Helvetica" charset="0"/>
              </a:rPr>
              <a:t>File Copy</a:t>
            </a:r>
            <a:endParaRPr lang="en-US" sz="1600" b="0" dirty="0">
              <a:latin typeface="Helvetica" charset="0"/>
            </a:endParaRPr>
          </a:p>
        </p:txBody>
      </p:sp>
      <p:sp>
        <p:nvSpPr>
          <p:cNvPr id="31" name="Rectangle 30"/>
          <p:cNvSpPr/>
          <p:nvPr/>
        </p:nvSpPr>
        <p:spPr bwMode="auto">
          <a:xfrm>
            <a:off x="7162799" y="766868"/>
            <a:ext cx="1524000" cy="1371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32" name="Can 7"/>
          <p:cNvSpPr>
            <a:spLocks noChangeArrowheads="1"/>
          </p:cNvSpPr>
          <p:nvPr/>
        </p:nvSpPr>
        <p:spPr bwMode="auto">
          <a:xfrm>
            <a:off x="7467599" y="1376468"/>
            <a:ext cx="838200" cy="5334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a:solidFill>
                  <a:srgbClr val="FFFFFF"/>
                </a:solidFill>
              </a:rPr>
              <a:t>Local FS</a:t>
            </a:r>
          </a:p>
        </p:txBody>
      </p:sp>
      <p:sp>
        <p:nvSpPr>
          <p:cNvPr id="33" name="Rectangle 32"/>
          <p:cNvSpPr/>
          <p:nvPr/>
        </p:nvSpPr>
        <p:spPr bwMode="auto">
          <a:xfrm>
            <a:off x="7162799" y="2464090"/>
            <a:ext cx="1524000" cy="990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34" name="Rectangle 32"/>
          <p:cNvSpPr>
            <a:spLocks noChangeArrowheads="1"/>
          </p:cNvSpPr>
          <p:nvPr/>
        </p:nvSpPr>
        <p:spPr bwMode="auto">
          <a:xfrm>
            <a:off x="73358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35" name="Rectangle 33"/>
          <p:cNvSpPr>
            <a:spLocks noChangeArrowheads="1"/>
          </p:cNvSpPr>
          <p:nvPr/>
        </p:nvSpPr>
        <p:spPr bwMode="auto">
          <a:xfrm>
            <a:off x="80216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a:solidFill>
                  <a:srgbClr val="FFFFFF"/>
                </a:solidFill>
              </a:rPr>
              <a:t>WN</a:t>
            </a:r>
          </a:p>
        </p:txBody>
      </p:sp>
      <p:cxnSp>
        <p:nvCxnSpPr>
          <p:cNvPr id="36" name="Straight Arrow Connector 48"/>
          <p:cNvCxnSpPr>
            <a:cxnSpLocks noChangeShapeType="1"/>
          </p:cNvCxnSpPr>
          <p:nvPr/>
        </p:nvCxnSpPr>
        <p:spPr bwMode="auto">
          <a:xfrm>
            <a:off x="7716837" y="1909868"/>
            <a:ext cx="0" cy="762000"/>
          </a:xfrm>
          <a:prstGeom prst="straightConnector1">
            <a:avLst/>
          </a:prstGeom>
          <a:noFill/>
          <a:ln w="9525">
            <a:solidFill>
              <a:schemeClr val="tx1"/>
            </a:solidFill>
            <a:prstDash val="dash"/>
            <a:round/>
            <a:headEnd type="arrow" w="med" len="med"/>
            <a:tailEnd type="arrow" w="med" len="med"/>
          </a:ln>
        </p:spPr>
      </p:cxnSp>
      <p:cxnSp>
        <p:nvCxnSpPr>
          <p:cNvPr id="37" name="Straight Arrow Connector 51"/>
          <p:cNvCxnSpPr>
            <a:cxnSpLocks noChangeShapeType="1"/>
          </p:cNvCxnSpPr>
          <p:nvPr/>
        </p:nvCxnSpPr>
        <p:spPr bwMode="auto">
          <a:xfrm>
            <a:off x="8097837" y="1909868"/>
            <a:ext cx="0" cy="762000"/>
          </a:xfrm>
          <a:prstGeom prst="straightConnector1">
            <a:avLst/>
          </a:prstGeom>
          <a:noFill/>
          <a:ln w="9525">
            <a:solidFill>
              <a:schemeClr val="tx1"/>
            </a:solidFill>
            <a:prstDash val="dash"/>
            <a:round/>
            <a:headEnd type="arrow" w="med" len="med"/>
            <a:tailEnd type="arrow" w="med" len="med"/>
          </a:ln>
        </p:spPr>
      </p:cxnSp>
      <p:cxnSp>
        <p:nvCxnSpPr>
          <p:cNvPr id="38" name="Straight Arrow Connector 57"/>
          <p:cNvCxnSpPr>
            <a:cxnSpLocks noChangeShapeType="1"/>
            <a:endCxn id="34" idx="0"/>
          </p:cNvCxnSpPr>
          <p:nvPr/>
        </p:nvCxnSpPr>
        <p:spPr bwMode="auto">
          <a:xfrm>
            <a:off x="7543799" y="2138468"/>
            <a:ext cx="20638" cy="533400"/>
          </a:xfrm>
          <a:prstGeom prst="straightConnector1">
            <a:avLst/>
          </a:prstGeom>
          <a:noFill/>
          <a:ln w="9525">
            <a:solidFill>
              <a:schemeClr val="tx1"/>
            </a:solidFill>
            <a:round/>
            <a:headEnd/>
            <a:tailEnd type="arrow" w="med" len="med"/>
          </a:ln>
        </p:spPr>
      </p:cxnSp>
      <p:cxnSp>
        <p:nvCxnSpPr>
          <p:cNvPr id="39" name="Straight Arrow Connector 60"/>
          <p:cNvCxnSpPr>
            <a:cxnSpLocks noChangeShapeType="1"/>
          </p:cNvCxnSpPr>
          <p:nvPr/>
        </p:nvCxnSpPr>
        <p:spPr bwMode="auto">
          <a:xfrm>
            <a:off x="8250237" y="2138468"/>
            <a:ext cx="0" cy="533400"/>
          </a:xfrm>
          <a:prstGeom prst="straightConnector1">
            <a:avLst/>
          </a:prstGeom>
          <a:noFill/>
          <a:ln w="9525">
            <a:solidFill>
              <a:schemeClr val="tx1"/>
            </a:solidFill>
            <a:round/>
            <a:headEnd/>
            <a:tailEnd type="arrow" w="med" len="med"/>
          </a:ln>
        </p:spPr>
      </p:cxnSp>
      <p:grpSp>
        <p:nvGrpSpPr>
          <p:cNvPr id="2" name="Group 1"/>
          <p:cNvGrpSpPr/>
          <p:nvPr/>
        </p:nvGrpSpPr>
        <p:grpSpPr>
          <a:xfrm>
            <a:off x="5453192" y="2528312"/>
            <a:ext cx="1447800" cy="584200"/>
            <a:chOff x="6066696" y="5581546"/>
            <a:chExt cx="1447800" cy="584200"/>
          </a:xfrm>
        </p:grpSpPr>
        <p:cxnSp>
          <p:nvCxnSpPr>
            <p:cNvPr id="40"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41"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53"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Tree>
    <p:extLst>
      <p:ext uri="{BB962C8B-B14F-4D97-AF65-F5344CB8AC3E}">
        <p14:creationId xmlns:p14="http://schemas.microsoft.com/office/powerpoint/2010/main" val="10003221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19</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Before we begin</a:t>
            </a:r>
            <a:endParaRPr lang="en-US" dirty="0"/>
          </a:p>
        </p:txBody>
      </p:sp>
      <p:sp>
        <p:nvSpPr>
          <p:cNvPr id="9" name="Content Placeholder 8"/>
          <p:cNvSpPr>
            <a:spLocks noGrp="1"/>
          </p:cNvSpPr>
          <p:nvPr>
            <p:ph idx="1"/>
          </p:nvPr>
        </p:nvSpPr>
        <p:spPr/>
        <p:txBody>
          <a:bodyPr>
            <a:normAutofit lnSpcReduction="10000"/>
          </a:bodyPr>
          <a:lstStyle/>
          <a:p>
            <a:r>
              <a:rPr lang="en-US" sz="2400" dirty="0"/>
              <a:t>The tutorial involves hands on exercises</a:t>
            </a:r>
            <a:r>
              <a:rPr lang="en-US" sz="2400" dirty="0" smtClean="0"/>
              <a:t>.</a:t>
            </a:r>
          </a:p>
          <a:p>
            <a:pPr lvl="1"/>
            <a:r>
              <a:rPr lang="en-US" sz="2000" dirty="0">
                <a:hlinkClick r:id="rId2"/>
              </a:rPr>
              <a:t>https://pegasus.isi.edu/tutorial/usc14/</a:t>
            </a:r>
            <a:r>
              <a:rPr lang="en-US" sz="2000" dirty="0" smtClean="0">
                <a:hlinkClick r:id="rId2"/>
              </a:rPr>
              <a:t>index.php</a:t>
            </a:r>
            <a:r>
              <a:rPr lang="en-US" sz="2000" dirty="0" smtClean="0"/>
              <a:t> </a:t>
            </a:r>
          </a:p>
          <a:p>
            <a:pPr marL="457200" lvl="1" indent="0">
              <a:buNone/>
            </a:pPr>
            <a:endParaRPr lang="en-US" sz="2000" dirty="0"/>
          </a:p>
          <a:p>
            <a:r>
              <a:rPr lang="en-US" sz="2400" dirty="0" smtClean="0"/>
              <a:t>To do these exercises you need to logon to the tutorial machine</a:t>
            </a:r>
          </a:p>
          <a:p>
            <a:pPr lvl="1"/>
            <a:r>
              <a:rPr lang="en-US" sz="2000" dirty="0" err="1" smtClean="0"/>
              <a:t>ssh</a:t>
            </a:r>
            <a:r>
              <a:rPr lang="en-US" sz="2000" dirty="0" smtClean="0"/>
              <a:t> &lt;username&gt;@</a:t>
            </a:r>
            <a:r>
              <a:rPr lang="en-US" sz="2000" dirty="0" err="1" smtClean="0"/>
              <a:t>hpc-pegasus.usc.edu</a:t>
            </a:r>
            <a:r>
              <a:rPr lang="en-US" sz="2000" dirty="0" smtClean="0"/>
              <a:t> </a:t>
            </a:r>
          </a:p>
          <a:p>
            <a:pPr lvl="1"/>
            <a:r>
              <a:rPr lang="en-US" sz="2000" dirty="0" smtClean="0"/>
              <a:t>Replace &lt;username&gt; with your username e.g. vahi</a:t>
            </a:r>
          </a:p>
          <a:p>
            <a:pPr lvl="1"/>
            <a:r>
              <a:rPr lang="en-US" sz="2000" dirty="0" smtClean="0"/>
              <a:t>The password to use is your USC password!</a:t>
            </a:r>
          </a:p>
          <a:p>
            <a:pPr lvl="1"/>
            <a:endParaRPr lang="en-US" sz="2000" dirty="0" smtClean="0"/>
          </a:p>
          <a:p>
            <a:r>
              <a:rPr lang="en-US" sz="2400" dirty="0" smtClean="0"/>
              <a:t>In case of problems, we have people to help you out.</a:t>
            </a:r>
          </a:p>
          <a:p>
            <a:pPr lvl="1"/>
            <a:r>
              <a:rPr lang="en-US" sz="2000" dirty="0" smtClean="0"/>
              <a:t>Gideon , Mats and Avalon</a:t>
            </a:r>
          </a:p>
        </p:txBody>
      </p:sp>
    </p:spTree>
    <p:extLst>
      <p:ext uri="{BB962C8B-B14F-4D97-AF65-F5344CB8AC3E}">
        <p14:creationId xmlns:p14="http://schemas.microsoft.com/office/powerpoint/2010/main" val="32539644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Arial" charset="0"/>
                <a:ea typeface="ＭＳ Ｐゴシック" charset="0"/>
                <a:cs typeface="ＭＳ Ｐゴシック" charset="0"/>
              </a:rPr>
              <a:t>Different Directories used by Pegasus on HPCC</a:t>
            </a:r>
            <a:endParaRPr lang="en-US" dirty="0">
              <a:latin typeface="Arial" charset="0"/>
              <a:ea typeface="ＭＳ Ｐゴシック" charset="0"/>
              <a:cs typeface="ＭＳ Ｐゴシック" charset="0"/>
            </a:endParaRPr>
          </a:p>
        </p:txBody>
      </p:sp>
      <p:sp>
        <p:nvSpPr>
          <p:cNvPr id="74754" name="Content Placeholder 2"/>
          <p:cNvSpPr>
            <a:spLocks noGrp="1"/>
          </p:cNvSpPr>
          <p:nvPr>
            <p:ph idx="1"/>
          </p:nvPr>
        </p:nvSpPr>
        <p:spPr>
          <a:xfrm>
            <a:off x="220663" y="1371600"/>
            <a:ext cx="8923337" cy="5113338"/>
          </a:xfrm>
        </p:spPr>
        <p:txBody>
          <a:bodyPr>
            <a:normAutofit fontScale="92500" lnSpcReduction="20000"/>
          </a:bodyPr>
          <a:lstStyle/>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Submit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directory where pegasus-plan generates the executable workflow </a:t>
            </a:r>
            <a:r>
              <a:rPr lang="en-US" sz="2000" b="0" dirty="0" err="1" smtClean="0">
                <a:latin typeface="Arial" charset="0"/>
                <a:ea typeface="ＭＳ Ｐゴシック" charset="0"/>
                <a:cs typeface="Arial" charset="0"/>
              </a:rPr>
              <a:t>i.e</a:t>
            </a:r>
            <a:r>
              <a:rPr lang="en-US" sz="2000" b="0" dirty="0">
                <a:latin typeface="Arial" charset="0"/>
                <a:ea typeface="ＭＳ Ｐゴシック" charset="0"/>
                <a:cs typeface="Arial" charset="0"/>
              </a:rPr>
              <a:t> </a:t>
            </a:r>
            <a:r>
              <a:rPr lang="en-US" sz="2000" b="0" dirty="0" err="1" smtClean="0">
                <a:latin typeface="Arial" charset="0"/>
                <a:ea typeface="ＭＳ Ｐゴシック" charset="0"/>
                <a:cs typeface="Arial" charset="0"/>
              </a:rPr>
              <a:t>HTCondor</a:t>
            </a:r>
            <a:r>
              <a:rPr lang="en-US" sz="2000" b="0" dirty="0" smtClean="0">
                <a:latin typeface="Arial" charset="0"/>
                <a:ea typeface="ＭＳ Ｐゴシック" charset="0"/>
                <a:cs typeface="Arial" charset="0"/>
              </a:rPr>
              <a:t> DAGMan and job submit files.</a:t>
            </a:r>
            <a:endParaRPr lang="en-US" sz="2000" b="0" dirty="0">
              <a:latin typeface="Arial" charset="0"/>
              <a:ea typeface="ＭＳ Ｐゴシック" charset="0"/>
              <a:cs typeface="Arial" charset="0"/>
            </a:endParaRPr>
          </a:p>
          <a:p>
            <a:pPr marL="876300" lvl="1" indent="-419100">
              <a:lnSpc>
                <a:spcPct val="90000"/>
              </a:lnSpc>
            </a:pPr>
            <a:r>
              <a:rPr lang="en-US" sz="2000" b="0" dirty="0" smtClean="0">
                <a:latin typeface="Arial" charset="0"/>
                <a:ea typeface="ＭＳ Ｐゴシック" charset="0"/>
                <a:cs typeface="Arial" charset="0"/>
              </a:rPr>
              <a:t>Specified by </a:t>
            </a:r>
            <a:r>
              <a:rPr lang="en-US" sz="2000" i="1" dirty="0" smtClean="0">
                <a:latin typeface="Arial" charset="0"/>
                <a:ea typeface="ＭＳ Ｐゴシック" charset="0"/>
                <a:cs typeface="Arial" charset="0"/>
              </a:rPr>
              <a: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Input Directory</a:t>
            </a:r>
          </a:p>
          <a:p>
            <a:pPr marL="876300" lvl="1" indent="-419100">
              <a:lnSpc>
                <a:spcPct val="90000"/>
              </a:lnSpc>
            </a:pPr>
            <a:r>
              <a:rPr lang="en-US" sz="2000" b="0" dirty="0">
                <a:latin typeface="Arial" charset="0"/>
                <a:ea typeface="ＭＳ Ｐゴシック" charset="0"/>
                <a:cs typeface="Arial" charset="0"/>
              </a:rPr>
              <a:t>Mostly input file locations are catalogued in the Replica Catalog.</a:t>
            </a:r>
          </a:p>
          <a:p>
            <a:pPr marL="876300" lvl="1" indent="-419100">
              <a:lnSpc>
                <a:spcPct val="90000"/>
              </a:lnSpc>
            </a:pPr>
            <a:r>
              <a:rPr lang="en-US" sz="2000" b="0" dirty="0">
                <a:latin typeface="Arial" charset="0"/>
                <a:ea typeface="ＭＳ Ｐゴシック" charset="0"/>
                <a:cs typeface="Arial" charset="0"/>
              </a:rPr>
              <a:t>However, if inputs are on the submit host ( i.e. where Pegasus is installed), then you can pass </a:t>
            </a:r>
            <a:r>
              <a:rPr lang="en-US" sz="2000" i="1" dirty="0">
                <a:latin typeface="Arial" charset="0"/>
                <a:ea typeface="ＭＳ Ｐゴシック" charset="0"/>
                <a:cs typeface="Arial" charset="0"/>
              </a:rPr>
              <a:t>–input-</a:t>
            </a:r>
            <a:r>
              <a:rPr lang="en-US" sz="2000" i="1" dirty="0" err="1">
                <a:latin typeface="Arial" charset="0"/>
                <a:ea typeface="ＭＳ Ｐゴシック" charset="0"/>
                <a:cs typeface="Arial" charset="0"/>
              </a:rPr>
              <a:t>dir</a:t>
            </a:r>
            <a:r>
              <a:rPr lang="en-US" sz="2000" i="1" dirty="0">
                <a:latin typeface="Arial" charset="0"/>
                <a:ea typeface="ＭＳ Ｐゴシック" charset="0"/>
                <a:cs typeface="Arial" charset="0"/>
              </a:rPr>
              <a:t> </a:t>
            </a:r>
            <a:r>
              <a:rPr lang="en-US" sz="2000" b="0" dirty="0">
                <a:latin typeface="Arial" charset="0"/>
                <a:ea typeface="ＭＳ Ｐゴシック" charset="0"/>
                <a:cs typeface="Arial" charset="0"/>
              </a:rPr>
              <a:t>option to pegasus-</a:t>
            </a:r>
            <a:r>
              <a:rPr lang="en-US" sz="2000" b="0" dirty="0" smtClean="0">
                <a:latin typeface="Arial" charset="0"/>
                <a:ea typeface="ＭＳ Ｐゴシック" charset="0"/>
                <a:cs typeface="Arial" charset="0"/>
              </a:rPr>
              <a:t>plan</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Scratch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Workflow specific directory created by the </a:t>
            </a:r>
            <a:r>
              <a:rPr lang="en-US" sz="2000" dirty="0" smtClean="0">
                <a:latin typeface="Arial" charset="0"/>
                <a:ea typeface="ＭＳ Ｐゴシック" charset="0"/>
                <a:cs typeface="Arial" charset="0"/>
              </a:rPr>
              <a:t>create-</a:t>
            </a:r>
            <a:r>
              <a:rPr lang="en-US" sz="2000" dirty="0" err="1" smtClean="0">
                <a:latin typeface="Arial" charset="0"/>
                <a:ea typeface="ＭＳ Ｐゴシック" charset="0"/>
                <a:cs typeface="Arial" charset="0"/>
              </a:rPr>
              <a:t>dir</a:t>
            </a:r>
            <a:r>
              <a:rPr lang="en-US" sz="2000" b="0" dirty="0" smtClean="0">
                <a:latin typeface="Arial" charset="0"/>
                <a:ea typeface="ＭＳ Ｐゴシック" charset="0"/>
                <a:cs typeface="Arial" charset="0"/>
              </a:rPr>
              <a:t> job on the shared filesystem of HPCC. This is where all the jobs run.</a:t>
            </a:r>
          </a:p>
          <a:p>
            <a:pPr marL="876300" lvl="1" indent="-419100">
              <a:lnSpc>
                <a:spcPct val="90000"/>
              </a:lnSpc>
            </a:pPr>
            <a:r>
              <a:rPr lang="en-US" sz="2000" b="0" dirty="0" smtClean="0">
                <a:latin typeface="Arial" charset="0"/>
                <a:ea typeface="ＭＳ Ｐゴシック" charset="0"/>
                <a:cs typeface="Arial" charset="0"/>
              </a:rPr>
              <a:t>The base directory specified in the site catalog entry for HPCC in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 </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Output Directory </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output directory where the outputs of the workflow appear.</a:t>
            </a:r>
          </a:p>
          <a:p>
            <a:pPr marL="876300" lvl="1" indent="-419100">
              <a:lnSpc>
                <a:spcPct val="90000"/>
              </a:lnSpc>
            </a:pPr>
            <a:r>
              <a:rPr lang="en-US" sz="2000" b="0" dirty="0" smtClean="0">
                <a:latin typeface="Arial" charset="0"/>
                <a:ea typeface="ＭＳ Ｐゴシック" charset="0"/>
                <a:cs typeface="Arial" charset="0"/>
              </a:rPr>
              <a:t>Specified in the output site ( “</a:t>
            </a:r>
            <a:r>
              <a:rPr lang="en-US" sz="2000" i="1" dirty="0" smtClean="0">
                <a:latin typeface="Arial" charset="0"/>
                <a:ea typeface="ＭＳ Ｐゴシック" charset="0"/>
                <a:cs typeface="Arial" charset="0"/>
              </a:rPr>
              <a:t>local</a:t>
            </a:r>
            <a:r>
              <a:rPr lang="en-US" sz="2000" b="0" dirty="0" smtClean="0">
                <a:latin typeface="Arial" charset="0"/>
                <a:ea typeface="ＭＳ Ｐゴシック" charset="0"/>
                <a:cs typeface="Arial" charset="0"/>
              </a:rPr>
              <a:t>” ) entry in the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a:t>
            </a:r>
          </a:p>
          <a:p>
            <a:pPr marL="876300" lvl="1" indent="-419100">
              <a:lnSpc>
                <a:spcPct val="90000"/>
              </a:lnSpc>
            </a:pPr>
            <a:r>
              <a:rPr lang="en-US" sz="2000" b="0" dirty="0" smtClean="0">
                <a:latin typeface="Arial" charset="0"/>
                <a:ea typeface="ＭＳ Ｐゴシック" charset="0"/>
                <a:cs typeface="Arial" charset="0"/>
              </a:rPr>
              <a:t>Can also be optionally specified by </a:t>
            </a:r>
            <a:r>
              <a:rPr lang="en-US" sz="2000" i="1" dirty="0" smtClean="0">
                <a:latin typeface="Arial" charset="0"/>
                <a:ea typeface="ＭＳ Ｐゴシック" charset="0"/>
                <a:cs typeface="Arial" charset="0"/>
              </a:rPr>
              <a:t>–output-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endParaRPr lang="en-US" sz="2000" b="0" dirty="0">
              <a:latin typeface="Arial" charset="0"/>
              <a:ea typeface="ＭＳ Ｐゴシック" charset="0"/>
              <a:cs typeface="Arial"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20</a:t>
            </a:fld>
            <a:endParaRPr lang="en-US" sz="1400"/>
          </a:p>
        </p:txBody>
      </p:sp>
    </p:spTree>
    <p:extLst>
      <p:ext uri="{BB962C8B-B14F-4D97-AF65-F5344CB8AC3E}">
        <p14:creationId xmlns:p14="http://schemas.microsoft.com/office/powerpoint/2010/main" val="42182850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6" name="TextBox 4106"/>
          <p:cNvSpPr txBox="1">
            <a:spLocks noChangeArrowheads="1"/>
          </p:cNvSpPr>
          <p:nvPr/>
        </p:nvSpPr>
        <p:spPr bwMode="auto">
          <a:xfrm>
            <a:off x="3116199" y="5827082"/>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Horizontal </a:t>
            </a:r>
            <a:r>
              <a:rPr lang="en-US" sz="1800" dirty="0">
                <a:solidFill>
                  <a:srgbClr val="FF0000"/>
                </a:solidFill>
              </a:rPr>
              <a:t>clustering</a:t>
            </a:r>
          </a:p>
        </p:txBody>
      </p:sp>
      <p:graphicFrame>
        <p:nvGraphicFramePr>
          <p:cNvPr id="7" name="Object 1"/>
          <p:cNvGraphicFramePr>
            <a:graphicFrameLocks noChangeAspect="1"/>
          </p:cNvGraphicFramePr>
          <p:nvPr>
            <p:extLst>
              <p:ext uri="{D42A27DB-BD31-4B8C-83A1-F6EECF244321}">
                <p14:modId xmlns:p14="http://schemas.microsoft.com/office/powerpoint/2010/main" val="1058714386"/>
              </p:ext>
            </p:extLst>
          </p:nvPr>
        </p:nvGraphicFramePr>
        <p:xfrm>
          <a:off x="300301" y="3623300"/>
          <a:ext cx="2343873" cy="2273927"/>
        </p:xfrm>
        <a:graphic>
          <a:graphicData uri="http://schemas.openxmlformats.org/presentationml/2006/ole">
            <mc:AlternateContent xmlns:mc="http://schemas.openxmlformats.org/markup-compatibility/2006">
              <mc:Choice xmlns:v="urn:schemas-microsoft-com:vml" Requires="v">
                <p:oleObj spid="_x0000_s34878" name="Visio" r:id="rId4" imgW="4864100" imgH="4724400" progId="Visio.Drawing.11">
                  <p:embed/>
                </p:oleObj>
              </mc:Choice>
              <mc:Fallback>
                <p:oleObj name="Visio" r:id="rId4" imgW="4864100" imgH="4724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01" y="3623300"/>
                        <a:ext cx="2343873" cy="2273927"/>
                      </a:xfrm>
                      <a:prstGeom prst="rect">
                        <a:avLst/>
                      </a:prstGeom>
                      <a:noFill/>
                      <a:ln>
                        <a:noFill/>
                      </a:ln>
                      <a:effectLs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568201030"/>
              </p:ext>
            </p:extLst>
          </p:nvPr>
        </p:nvGraphicFramePr>
        <p:xfrm>
          <a:off x="3074559" y="3620888"/>
          <a:ext cx="2482663" cy="2167405"/>
        </p:xfrm>
        <a:graphic>
          <a:graphicData uri="http://schemas.openxmlformats.org/presentationml/2006/ole">
            <mc:AlternateContent xmlns:mc="http://schemas.openxmlformats.org/markup-compatibility/2006">
              <mc:Choice xmlns:v="urn:schemas-microsoft-com:vml" Requires="v">
                <p:oleObj spid="_x0000_s34879" name="Visio" r:id="rId6" imgW="5397500" imgH="4724400" progId="Visio.Drawing.11">
                  <p:embed/>
                </p:oleObj>
              </mc:Choice>
              <mc:Fallback>
                <p:oleObj name="Visio" r:id="rId6" imgW="5397500" imgH="4724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559" y="3620888"/>
                        <a:ext cx="2482663" cy="2167405"/>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4097033331"/>
              </p:ext>
            </p:extLst>
          </p:nvPr>
        </p:nvGraphicFramePr>
        <p:xfrm>
          <a:off x="5961514" y="3601792"/>
          <a:ext cx="2449873" cy="2179335"/>
        </p:xfrm>
        <a:graphic>
          <a:graphicData uri="http://schemas.openxmlformats.org/presentationml/2006/ole">
            <mc:AlternateContent xmlns:mc="http://schemas.openxmlformats.org/markup-compatibility/2006">
              <mc:Choice xmlns:v="urn:schemas-microsoft-com:vml" Requires="v">
                <p:oleObj spid="_x0000_s34880" name="Visio" r:id="rId8" imgW="5308600" imgH="4724400" progId="Visio.Drawing.11">
                  <p:embed/>
                </p:oleObj>
              </mc:Choice>
              <mc:Fallback>
                <p:oleObj name="Visio" r:id="rId8" imgW="5308600" imgH="47244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1514" y="3601792"/>
                        <a:ext cx="2449873" cy="2179335"/>
                      </a:xfrm>
                      <a:prstGeom prst="rect">
                        <a:avLst/>
                      </a:prstGeom>
                      <a:noFill/>
                      <a:ln>
                        <a:noFill/>
                      </a:ln>
                      <a:effectLst/>
                      <a:extLst/>
                    </p:spPr>
                  </p:pic>
                </p:oleObj>
              </mc:Fallback>
            </mc:AlternateContent>
          </a:graphicData>
        </a:graphic>
      </p:graphicFrame>
      <p:sp>
        <p:nvSpPr>
          <p:cNvPr id="11" name="TextBox 4106"/>
          <p:cNvSpPr txBox="1">
            <a:spLocks noChangeArrowheads="1"/>
          </p:cNvSpPr>
          <p:nvPr/>
        </p:nvSpPr>
        <p:spPr bwMode="auto">
          <a:xfrm>
            <a:off x="6013564" y="5843498"/>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Label-based clustering</a:t>
            </a:r>
            <a:endParaRPr lang="en-US" sz="1800" dirty="0">
              <a:solidFill>
                <a:srgbClr val="FF0000"/>
              </a:solidFill>
            </a:endParaRPr>
          </a:p>
        </p:txBody>
      </p:sp>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Pegasus-MPI-Cluster</a:t>
            </a:r>
            <a:endParaRPr lang="en-US" dirty="0"/>
          </a:p>
        </p:txBody>
      </p:sp>
      <p:sp>
        <p:nvSpPr>
          <p:cNvPr id="5" name="Content Placeholder 4"/>
          <p:cNvSpPr>
            <a:spLocks noGrp="1"/>
          </p:cNvSpPr>
          <p:nvPr>
            <p:ph idx="1"/>
          </p:nvPr>
        </p:nvSpPr>
        <p:spPr>
          <a:xfrm>
            <a:off x="457200" y="1035548"/>
            <a:ext cx="8229600" cy="3749852"/>
          </a:xfrm>
        </p:spPr>
        <p:txBody>
          <a:bodyPr>
            <a:normAutofit/>
          </a:bodyPr>
          <a:lstStyle/>
          <a:p>
            <a:r>
              <a:rPr lang="en-US" dirty="0" smtClean="0"/>
              <a:t>A master/worker task scheduler for running fine-grained workflows on batch systems</a:t>
            </a:r>
          </a:p>
          <a:p>
            <a:r>
              <a:rPr lang="en-US" dirty="0" smtClean="0"/>
              <a:t>Runs as an MPI job</a:t>
            </a:r>
          </a:p>
          <a:p>
            <a:pPr lvl="1"/>
            <a:r>
              <a:rPr lang="en-US" dirty="0" smtClean="0"/>
              <a:t>Uses MPI to implement master/worker protocol</a:t>
            </a:r>
          </a:p>
          <a:p>
            <a:r>
              <a:rPr lang="en-US" dirty="0" smtClean="0"/>
              <a:t>Works on most HPC systems</a:t>
            </a:r>
          </a:p>
          <a:p>
            <a:pPr lvl="1"/>
            <a:r>
              <a:rPr lang="en-US" dirty="0" smtClean="0"/>
              <a:t>Requires: MPI, a shared file system, and fork()</a:t>
            </a:r>
          </a:p>
          <a:p>
            <a:r>
              <a:rPr lang="en-US" dirty="0" smtClean="0"/>
              <a:t>Allows sub-graphs of a Pegasus workflow to be submitted as monolithic jobs to remote resources</a:t>
            </a:r>
          </a:p>
        </p:txBody>
      </p:sp>
      <p:grpSp>
        <p:nvGrpSpPr>
          <p:cNvPr id="61" name="Group 60"/>
          <p:cNvGrpSpPr/>
          <p:nvPr/>
        </p:nvGrpSpPr>
        <p:grpSpPr>
          <a:xfrm>
            <a:off x="2363236" y="4793435"/>
            <a:ext cx="4040292" cy="1507067"/>
            <a:chOff x="106257" y="4751916"/>
            <a:chExt cx="4040292" cy="1507067"/>
          </a:xfrm>
        </p:grpSpPr>
        <p:sp>
          <p:nvSpPr>
            <p:cNvPr id="3" name="Rectangle 2"/>
            <p:cNvSpPr/>
            <p:nvPr/>
          </p:nvSpPr>
          <p:spPr>
            <a:xfrm>
              <a:off x="1001521" y="5194534"/>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Master</a:t>
              </a:r>
            </a:p>
            <a:p>
              <a:pPr algn="ctr"/>
              <a:r>
                <a:rPr lang="en-US" sz="1200" dirty="0" smtClean="0"/>
                <a:t>(rank 0)</a:t>
              </a:r>
              <a:endParaRPr lang="en-US" sz="1200" dirty="0"/>
            </a:p>
          </p:txBody>
        </p:sp>
        <p:sp>
          <p:nvSpPr>
            <p:cNvPr id="7" name="Rectangle 6"/>
            <p:cNvSpPr/>
            <p:nvPr/>
          </p:nvSpPr>
          <p:spPr>
            <a:xfrm>
              <a:off x="2343149" y="4751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Rectangle 12"/>
            <p:cNvSpPr/>
            <p:nvPr/>
          </p:nvSpPr>
          <p:spPr>
            <a:xfrm>
              <a:off x="2495549" y="4904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ectangle 13"/>
            <p:cNvSpPr/>
            <p:nvPr/>
          </p:nvSpPr>
          <p:spPr>
            <a:xfrm>
              <a:off x="2647949" y="50567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Rectangle 14"/>
            <p:cNvSpPr/>
            <p:nvPr/>
          </p:nvSpPr>
          <p:spPr>
            <a:xfrm>
              <a:off x="2800349" y="52091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Rectangle 15"/>
            <p:cNvSpPr/>
            <p:nvPr/>
          </p:nvSpPr>
          <p:spPr>
            <a:xfrm>
              <a:off x="2952749" y="53615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ectangle 16"/>
            <p:cNvSpPr/>
            <p:nvPr/>
          </p:nvSpPr>
          <p:spPr>
            <a:xfrm>
              <a:off x="3105149" y="5513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ectangle 17"/>
            <p:cNvSpPr/>
            <p:nvPr/>
          </p:nvSpPr>
          <p:spPr>
            <a:xfrm>
              <a:off x="3257549" y="5666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Worker</a:t>
              </a:r>
            </a:p>
            <a:p>
              <a:pPr algn="ctr"/>
              <a:r>
                <a:rPr lang="en-US" sz="1200" dirty="0" smtClean="0"/>
                <a:t>(rank 1-N)</a:t>
              </a:r>
              <a:endParaRPr lang="en-US" sz="1200" dirty="0"/>
            </a:p>
          </p:txBody>
        </p:sp>
        <p:cxnSp>
          <p:nvCxnSpPr>
            <p:cNvPr id="20" name="Straight Arrow Connector 19"/>
            <p:cNvCxnSpPr>
              <a:stCxn id="3" idx="3"/>
              <a:endCxn id="7" idx="1"/>
            </p:cNvCxnSpPr>
            <p:nvPr/>
          </p:nvCxnSpPr>
          <p:spPr>
            <a:xfrm flipV="1">
              <a:off x="1890521" y="5048250"/>
              <a:ext cx="452628" cy="4426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 idx="3"/>
              <a:endCxn id="16" idx="1"/>
            </p:cNvCxnSpPr>
            <p:nvPr/>
          </p:nvCxnSpPr>
          <p:spPr>
            <a:xfrm>
              <a:off x="1890521" y="5490868"/>
              <a:ext cx="1062228" cy="1669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3" idx="3"/>
              <a:endCxn id="18" idx="1"/>
            </p:cNvCxnSpPr>
            <p:nvPr/>
          </p:nvCxnSpPr>
          <p:spPr>
            <a:xfrm>
              <a:off x="1890521" y="5490868"/>
              <a:ext cx="1367028" cy="471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3" name="Group 52"/>
            <p:cNvGrpSpPr/>
            <p:nvPr/>
          </p:nvGrpSpPr>
          <p:grpSpPr>
            <a:xfrm>
              <a:off x="106257" y="5079762"/>
              <a:ext cx="441960" cy="707439"/>
              <a:chOff x="106257" y="4867860"/>
              <a:chExt cx="441960" cy="707439"/>
            </a:xfrm>
          </p:grpSpPr>
          <p:sp>
            <p:nvSpPr>
              <p:cNvPr id="28" name="Oval 27"/>
              <p:cNvSpPr/>
              <p:nvPr/>
            </p:nvSpPr>
            <p:spPr>
              <a:xfrm>
                <a:off x="258657" y="4867860"/>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395817" y="5056716"/>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Oval 29"/>
              <p:cNvSpPr/>
              <p:nvPr/>
            </p:nvSpPr>
            <p:spPr>
              <a:xfrm>
                <a:off x="258657" y="525144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106257" y="5067298"/>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4110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Oval 32"/>
              <p:cNvSpPr/>
              <p:nvPr/>
            </p:nvSpPr>
            <p:spPr>
              <a:xfrm>
                <a:off x="1062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5" name="Straight Connector 34"/>
              <p:cNvCxnSpPr>
                <a:stCxn id="28" idx="3"/>
                <a:endCxn id="31" idx="7"/>
              </p:cNvCxnSpPr>
              <p:nvPr/>
            </p:nvCxnSpPr>
            <p:spPr>
              <a:xfrm flipH="1">
                <a:off x="223330" y="4984933"/>
                <a:ext cx="55414" cy="10245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a:stCxn id="29" idx="3"/>
                <a:endCxn id="30" idx="7"/>
              </p:cNvCxnSpPr>
              <p:nvPr/>
            </p:nvCxnSpPr>
            <p:spPr>
              <a:xfrm flipH="1">
                <a:off x="375730" y="5173789"/>
                <a:ext cx="40174" cy="9774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a:stCxn id="28" idx="5"/>
                <a:endCxn id="29" idx="1"/>
              </p:cNvCxnSpPr>
              <p:nvPr/>
            </p:nvCxnSpPr>
            <p:spPr>
              <a:xfrm>
                <a:off x="375730" y="4984933"/>
                <a:ext cx="40174" cy="9187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a:stCxn id="30" idx="5"/>
                <a:endCxn id="32" idx="1"/>
              </p:cNvCxnSpPr>
              <p:nvPr/>
            </p:nvCxnSpPr>
            <p:spPr>
              <a:xfrm>
                <a:off x="375730" y="5368522"/>
                <a:ext cx="55414" cy="89704"/>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1" idx="5"/>
                <a:endCxn id="30" idx="1"/>
              </p:cNvCxnSpPr>
              <p:nvPr/>
            </p:nvCxnSpPr>
            <p:spPr>
              <a:xfrm>
                <a:off x="223330" y="5184371"/>
                <a:ext cx="55414" cy="8716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0" idx="3"/>
                <a:endCxn id="33" idx="7"/>
              </p:cNvCxnSpPr>
              <p:nvPr/>
            </p:nvCxnSpPr>
            <p:spPr>
              <a:xfrm flipH="1">
                <a:off x="223330" y="5368522"/>
                <a:ext cx="55414" cy="89704"/>
              </a:xfrm>
              <a:prstGeom prst="line">
                <a:avLst/>
              </a:prstGeom>
            </p:spPr>
            <p:style>
              <a:lnRef idx="2">
                <a:schemeClr val="dk1"/>
              </a:lnRef>
              <a:fillRef idx="0">
                <a:schemeClr val="dk1"/>
              </a:fillRef>
              <a:effectRef idx="1">
                <a:schemeClr val="dk1"/>
              </a:effectRef>
              <a:fontRef idx="minor">
                <a:schemeClr val="tx1"/>
              </a:fontRef>
            </p:style>
          </p:cxnSp>
        </p:grpSp>
        <p:sp>
          <p:nvSpPr>
            <p:cNvPr id="54" name="Right Arrow 53"/>
            <p:cNvSpPr/>
            <p:nvPr/>
          </p:nvSpPr>
          <p:spPr>
            <a:xfrm>
              <a:off x="631983" y="5483197"/>
              <a:ext cx="235849" cy="9035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589114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PMC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Fault Tolerance</a:t>
            </a:r>
          </a:p>
          <a:p>
            <a:pPr lvl="1"/>
            <a:r>
              <a:rPr lang="en-US" dirty="0" smtClean="0"/>
              <a:t>Retries at the task level (master resends task to another worker)</a:t>
            </a:r>
          </a:p>
          <a:p>
            <a:pPr lvl="1"/>
            <a:r>
              <a:rPr lang="en-US" dirty="0" smtClean="0"/>
              <a:t>Retries at the workflow level (using a transaction log to record progress)</a:t>
            </a:r>
          </a:p>
          <a:p>
            <a:r>
              <a:rPr lang="en-US" dirty="0" smtClean="0"/>
              <a:t>Resource-aware scheduling</a:t>
            </a:r>
          </a:p>
          <a:p>
            <a:pPr lvl="1"/>
            <a:r>
              <a:rPr lang="en-US" dirty="0" smtClean="0"/>
              <a:t>Many HPC machines have low memory/core</a:t>
            </a:r>
          </a:p>
          <a:p>
            <a:pPr lvl="1"/>
            <a:r>
              <a:rPr lang="en-US" dirty="0" smtClean="0"/>
              <a:t>PMC can allocate memory and cores to a task, and force other slots on the same node to be idle</a:t>
            </a:r>
          </a:p>
          <a:p>
            <a:r>
              <a:rPr lang="en-US" dirty="0" smtClean="0"/>
              <a:t>I/O Forwarding</a:t>
            </a:r>
          </a:p>
          <a:p>
            <a:pPr lvl="1"/>
            <a:r>
              <a:rPr lang="en-US" dirty="0" smtClean="0"/>
              <a:t>Small tasks == small I/O == poor performance</a:t>
            </a:r>
          </a:p>
          <a:p>
            <a:pPr lvl="1"/>
            <a:r>
              <a:rPr lang="en-US" dirty="0" smtClean="0"/>
              <a:t>PMC reads data off of pipes from worker and forwards it using MPI messages to a central I/O process, which collects the data and writes it to disk</a:t>
            </a:r>
          </a:p>
          <a:p>
            <a:pPr lvl="1"/>
            <a:r>
              <a:rPr lang="en-US" dirty="0" smtClean="0"/>
              <a:t>Writes are not interleaved, no locking required for synchronization</a:t>
            </a:r>
          </a:p>
        </p:txBody>
      </p:sp>
    </p:spTree>
    <p:extLst>
      <p:ext uri="{BB962C8B-B14F-4D97-AF65-F5344CB8AC3E}">
        <p14:creationId xmlns:p14="http://schemas.microsoft.com/office/powerpoint/2010/main" val="2825392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073"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CC00"/>
                </a:solidFill>
                <a:latin typeface="Arial"/>
                <a:cs typeface="Arial"/>
              </a:rPr>
              <a:t>U</a:t>
            </a:r>
            <a:r>
              <a:rPr lang="en-US" sz="2000" b="1" dirty="0" smtClean="0">
                <a:solidFill>
                  <a:srgbClr val="FFCC00"/>
                </a:solidFill>
                <a:latin typeface="Arial"/>
                <a:cs typeface="Arial"/>
              </a:rPr>
              <a:t>seful when you have done a part of computation and then realize the need to change the structure. Re-plan instead of submitting rescue DAG!</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a:t>
            </a:r>
            <a:endParaRPr lang="en-US" dirty="0">
              <a:latin typeface="Arial" charset="0"/>
              <a:ea typeface="ＭＳ Ｐゴシック" charset="0"/>
              <a:cs typeface="ＭＳ Ｐゴシック" charset="0"/>
            </a:endParaRP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Real Life Example: Used by a UCLA genomics researcher to delete TB’s of data automatically for long running workflows!!</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 (</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Pegasus Dashboard</a:t>
            </a:r>
            <a:endParaRPr lang="en-US" dirty="0"/>
          </a:p>
        </p:txBody>
      </p:sp>
      <p:sp>
        <p:nvSpPr>
          <p:cNvPr id="3" name="Content Placeholder 2"/>
          <p:cNvSpPr>
            <a:spLocks noGrp="1"/>
          </p:cNvSpPr>
          <p:nvPr>
            <p:ph idx="1"/>
          </p:nvPr>
        </p:nvSpPr>
        <p:spPr>
          <a:xfrm>
            <a:off x="457200" y="961519"/>
            <a:ext cx="8229600" cy="1654694"/>
          </a:xfrm>
        </p:spPr>
        <p:txBody>
          <a:bodyPr/>
          <a:lstStyle/>
          <a:p>
            <a:r>
              <a:rPr lang="en-US" dirty="0" smtClean="0"/>
              <a:t>Web-based workflow monitoring GUI</a:t>
            </a:r>
          </a:p>
          <a:p>
            <a:pPr lvl="1"/>
            <a:r>
              <a:rPr lang="en-US" dirty="0" smtClean="0"/>
              <a:t>Data comes from monitoring database</a:t>
            </a:r>
          </a:p>
          <a:p>
            <a:pPr lvl="1"/>
            <a:r>
              <a:rPr lang="en-US" dirty="0" smtClean="0"/>
              <a:t>Supports monitoring, troubleshooting, and reporting</a:t>
            </a:r>
          </a:p>
        </p:txBody>
      </p:sp>
      <p:pic>
        <p:nvPicPr>
          <p:cNvPr id="4" name="Picture 3" descr="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2062"/>
            <a:ext cx="5996535" cy="4048081"/>
          </a:xfrm>
          <a:prstGeom prst="rect">
            <a:avLst/>
          </a:prstGeom>
          <a:ln>
            <a:noFill/>
          </a:ln>
          <a:effectLst>
            <a:outerShdw blurRad="190500" algn="tl" rotWithShape="0">
              <a:srgbClr val="000000">
                <a:alpha val="70000"/>
              </a:srgbClr>
            </a:outerShdw>
          </a:effectLst>
        </p:spPr>
      </p:pic>
      <p:pic>
        <p:nvPicPr>
          <p:cNvPr id="5" name="Picture 4" descr="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528" y="2984291"/>
            <a:ext cx="4994472" cy="3904261"/>
          </a:xfrm>
          <a:prstGeom prst="rect">
            <a:avLst/>
          </a:prstGeom>
          <a:ln>
            <a:noFill/>
          </a:ln>
          <a:effectLst>
            <a:outerShdw blurRad="190500" algn="tl" rotWithShape="0">
              <a:srgbClr val="000000">
                <a:alpha val="70000"/>
              </a:srgbClr>
            </a:outerShdw>
          </a:effectLst>
        </p:spPr>
      </p:pic>
      <p:pic>
        <p:nvPicPr>
          <p:cNvPr id="6" name="Picture 5" descr="job.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1" y="5022357"/>
            <a:ext cx="3468970" cy="1835643"/>
          </a:xfrm>
          <a:prstGeom prst="rect">
            <a:avLst/>
          </a:prstGeom>
          <a:ln>
            <a:noFill/>
          </a:ln>
          <a:effectLst>
            <a:outerShdw blurRad="190500" algn="tl" rotWithShape="0">
              <a:srgbClr val="000000">
                <a:alpha val="70000"/>
              </a:srgbClr>
            </a:outerShdw>
          </a:effectLst>
        </p:spPr>
      </p:pic>
      <p:sp>
        <p:nvSpPr>
          <p:cNvPr id="7" name="TextBox 6"/>
          <p:cNvSpPr txBox="1"/>
          <p:nvPr/>
        </p:nvSpPr>
        <p:spPr bwMode="auto">
          <a:xfrm>
            <a:off x="0" y="2322512"/>
            <a:ext cx="1567112"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Dashboard</a:t>
            </a:r>
          </a:p>
        </p:txBody>
      </p:sp>
      <p:sp>
        <p:nvSpPr>
          <p:cNvPr id="8" name="TextBox 7"/>
          <p:cNvSpPr txBox="1"/>
          <p:nvPr/>
        </p:nvSpPr>
        <p:spPr bwMode="auto">
          <a:xfrm>
            <a:off x="6890526" y="3003473"/>
            <a:ext cx="2253474"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Workflow Details</a:t>
            </a:r>
          </a:p>
        </p:txBody>
      </p:sp>
      <p:sp>
        <p:nvSpPr>
          <p:cNvPr id="9" name="TextBox 8"/>
          <p:cNvSpPr txBox="1"/>
          <p:nvPr/>
        </p:nvSpPr>
        <p:spPr bwMode="auto">
          <a:xfrm>
            <a:off x="2235682" y="5022357"/>
            <a:ext cx="1585449"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Job Details</a:t>
            </a:r>
          </a:p>
        </p:txBody>
      </p:sp>
    </p:spTree>
    <p:extLst>
      <p:ext uri="{BB962C8B-B14F-4D97-AF65-F5344CB8AC3E}">
        <p14:creationId xmlns:p14="http://schemas.microsoft.com/office/powerpoint/2010/main" val="36532042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descr="recursive_dax.jpg"/>
          <p:cNvPicPr>
            <a:picLocks noChangeAspect="1"/>
          </p:cNvPicPr>
          <p:nvPr/>
        </p:nvPicPr>
        <p:blipFill rotWithShape="1">
          <a:blip r:embed="rId3">
            <a:extLst>
              <a:ext uri="{28A0092B-C50C-407E-A947-70E740481C1C}">
                <a14:useLocalDpi xmlns:a14="http://schemas.microsoft.com/office/drawing/2010/main" val="0"/>
              </a:ext>
            </a:extLst>
          </a:blip>
          <a:srcRect l="6634" t="8969" r="7387" b="9180"/>
          <a:stretch/>
        </p:blipFill>
        <p:spPr bwMode="auto">
          <a:xfrm>
            <a:off x="-2904" y="1021714"/>
            <a:ext cx="7581016"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Hierarchical </a:t>
            </a:r>
            <a:r>
              <a:rPr lang="en-US" dirty="0">
                <a:latin typeface="Arial" charset="0"/>
                <a:ea typeface="ＭＳ Ｐゴシック" charset="0"/>
                <a:cs typeface="ＭＳ Ｐゴシック" charset="0"/>
              </a:rPr>
              <a:t>Workflows</a:t>
            </a:r>
          </a:p>
        </p:txBody>
      </p:sp>
    </p:spTree>
    <p:extLst>
      <p:ext uri="{BB962C8B-B14F-4D97-AF65-F5344CB8AC3E}">
        <p14:creationId xmlns:p14="http://schemas.microsoft.com/office/powerpoint/2010/main" val="3294373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lnSpcReduction="10000"/>
          </a:bodyPr>
          <a:lstStyle/>
          <a:p>
            <a:r>
              <a:rPr lang="en-US" dirty="0" smtClean="0"/>
              <a:t>9:30 </a:t>
            </a:r>
            <a:r>
              <a:rPr lang="en-US" dirty="0"/>
              <a:t>–</a:t>
            </a:r>
            <a:r>
              <a:rPr lang="en-US" dirty="0" smtClean="0"/>
              <a:t> 10:00 Introduction to workflows and Pegasus</a:t>
            </a:r>
          </a:p>
          <a:p>
            <a:pPr marL="0" indent="0">
              <a:buNone/>
            </a:pPr>
            <a:endParaRPr lang="en-US" dirty="0" smtClean="0"/>
          </a:p>
          <a:p>
            <a:r>
              <a:rPr lang="en-US" dirty="0" smtClean="0"/>
              <a:t>10:00 </a:t>
            </a:r>
            <a:r>
              <a:rPr lang="en-US" dirty="0"/>
              <a:t>–</a:t>
            </a:r>
            <a:r>
              <a:rPr lang="en-US" dirty="0" smtClean="0"/>
              <a:t> 11:50 Hands-on Pegasus Tutorial</a:t>
            </a:r>
          </a:p>
          <a:p>
            <a:pPr lvl="1"/>
            <a:r>
              <a:rPr lang="en-US" dirty="0" smtClean="0"/>
              <a:t>Compose, setup and run a simple workflow</a:t>
            </a:r>
          </a:p>
          <a:p>
            <a:pPr lvl="1"/>
            <a:r>
              <a:rPr lang="en-US" dirty="0" smtClean="0"/>
              <a:t>Monitor , debug and generate statistics of a workflow.</a:t>
            </a:r>
          </a:p>
          <a:p>
            <a:pPr lvl="1"/>
            <a:r>
              <a:rPr lang="en-US" dirty="0" smtClean="0"/>
              <a:t>Run the same workflow with clustering turned on</a:t>
            </a:r>
          </a:p>
          <a:p>
            <a:pPr lvl="1"/>
            <a:r>
              <a:rPr lang="en-US" dirty="0" smtClean="0"/>
              <a:t>Compose and submit a workflow with a MPI job.</a:t>
            </a:r>
          </a:p>
          <a:p>
            <a:endParaRPr lang="en-US" dirty="0" smtClean="0"/>
          </a:p>
          <a:p>
            <a:r>
              <a:rPr lang="en-US" dirty="0" smtClean="0"/>
              <a:t>11:15 </a:t>
            </a:r>
            <a:r>
              <a:rPr lang="en-US" dirty="0"/>
              <a:t>–</a:t>
            </a:r>
            <a:r>
              <a:rPr lang="en-US" dirty="0" smtClean="0"/>
              <a:t> 12:00 Advanced Topics</a:t>
            </a:r>
          </a:p>
          <a:p>
            <a:endParaRPr lang="en-US" dirty="0" smtClean="0"/>
          </a:p>
          <a:p>
            <a:r>
              <a:rPr lang="en-US" dirty="0" smtClean="0"/>
              <a:t>12:00 Adjourn</a:t>
            </a:r>
          </a:p>
        </p:txBody>
      </p:sp>
    </p:spTree>
    <p:extLst>
      <p:ext uri="{BB962C8B-B14F-4D97-AF65-F5344CB8AC3E}">
        <p14:creationId xmlns:p14="http://schemas.microsoft.com/office/powerpoint/2010/main" val="33662827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Hierarchical Workflow</a:t>
            </a:r>
            <a:endParaRPr lang="en-US" dirty="0"/>
          </a:p>
        </p:txBody>
      </p:sp>
      <p:sp>
        <p:nvSpPr>
          <p:cNvPr id="3" name="Content Placeholder 2"/>
          <p:cNvSpPr>
            <a:spLocks noGrp="1"/>
          </p:cNvSpPr>
          <p:nvPr>
            <p:ph idx="1"/>
          </p:nvPr>
        </p:nvSpPr>
        <p:spPr>
          <a:xfrm>
            <a:off x="457200" y="1007298"/>
            <a:ext cx="8229600" cy="1347797"/>
          </a:xfrm>
        </p:spPr>
        <p:txBody>
          <a:bodyPr>
            <a:normAutofit/>
          </a:bodyPr>
          <a:lstStyle/>
          <a:p>
            <a:r>
              <a:rPr lang="en-US" dirty="0" smtClean="0"/>
              <a:t>&lt;</a:t>
            </a:r>
            <a:r>
              <a:rPr lang="en-US" dirty="0" err="1" smtClean="0"/>
              <a:t>dax</a:t>
            </a:r>
            <a:r>
              <a:rPr lang="en-US" dirty="0" smtClean="0"/>
              <a:t>&gt; element behaves like &lt;job&gt;</a:t>
            </a:r>
          </a:p>
          <a:p>
            <a:pPr lvl="1"/>
            <a:r>
              <a:rPr lang="en-US" dirty="0" smtClean="0"/>
              <a:t>Arguments are for </a:t>
            </a:r>
            <a:r>
              <a:rPr lang="en-US" dirty="0" err="1" smtClean="0"/>
              <a:t>pegasus</a:t>
            </a:r>
            <a:r>
              <a:rPr lang="en-US" dirty="0" smtClean="0"/>
              <a:t>-plan (most are inherited)</a:t>
            </a:r>
          </a:p>
          <a:p>
            <a:r>
              <a:rPr lang="en-US" dirty="0" smtClean="0"/>
              <a:t>Planner is invoked when DAX job is ready to run</a:t>
            </a:r>
          </a:p>
        </p:txBody>
      </p:sp>
      <p:sp>
        <p:nvSpPr>
          <p:cNvPr id="4" name="TextBox 3"/>
          <p:cNvSpPr txBox="1"/>
          <p:nvPr/>
        </p:nvSpPr>
        <p:spPr bwMode="auto">
          <a:xfrm>
            <a:off x="1572381" y="2270428"/>
            <a:ext cx="6332813" cy="3970318"/>
          </a:xfrm>
          <a:prstGeom prst="rect">
            <a:avLst/>
          </a:prstGeom>
          <a:solidFill>
            <a:schemeClr val="bg1">
              <a:lumMod val="20000"/>
              <a:lumOff val="80000"/>
            </a:schemeClr>
          </a:solid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1400" b="1" dirty="0">
                <a:latin typeface="Courier"/>
                <a:ea typeface="+mj-ea"/>
                <a:cs typeface="Courier"/>
              </a:rPr>
              <a:t>&lt;?xml version="1.0" encoding="UTF-8"?&gt;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 version="3.4" name="multi-level"&gt;</a:t>
            </a:r>
          </a:p>
          <a:p>
            <a:pPr eaLnBrk="0" hangingPunct="0"/>
            <a:r>
              <a:rPr lang="en-US" sz="1400" b="1" dirty="0">
                <a:latin typeface="Courier"/>
                <a:ea typeface="+mj-ea"/>
                <a:cs typeface="Courier"/>
              </a:rPr>
              <a:t>	&lt;job id="ID0000001"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a:t>
            </a:r>
            <a:r>
              <a:rPr lang="en-US" sz="1400" b="1" dirty="0" err="1">
                <a:latin typeface="Courier"/>
                <a:ea typeface="+mj-ea"/>
                <a:cs typeface="Courier"/>
              </a:rPr>
              <a:t>dax</a:t>
            </a:r>
            <a:r>
              <a:rPr lang="en-US" sz="1400" b="1" dirty="0">
                <a:latin typeface="Courier"/>
                <a:ea typeface="+mj-ea"/>
                <a:cs typeface="Courier"/>
              </a:rPr>
              <a:t> id="ID0000002" file="</a:t>
            </a:r>
            <a:r>
              <a:rPr lang="en-US" sz="1400" b="1" dirty="0" err="1">
                <a:latin typeface="Courier"/>
                <a:ea typeface="+mj-ea"/>
                <a:cs typeface="Courier"/>
              </a:rPr>
              <a:t>sub.dax</a:t>
            </a:r>
            <a:r>
              <a:rPr lang="en-US" sz="1400" b="1" dirty="0">
                <a:latin typeface="Courier"/>
                <a:ea typeface="+mj-ea"/>
                <a:cs typeface="Courier"/>
              </a:rPr>
              <a:t>"&gt;</a:t>
            </a:r>
          </a:p>
          <a:p>
            <a:pPr eaLnBrk="0" hangingPunct="0"/>
            <a:r>
              <a:rPr lang="en-US" sz="1400" b="1" dirty="0" smtClean="0">
                <a:latin typeface="Courier"/>
                <a:ea typeface="+mj-ea"/>
                <a:cs typeface="Courier"/>
              </a:rPr>
              <a:t>		&lt;argument&gt;--output-site local&lt;/argument&gt;</a:t>
            </a:r>
          </a:p>
          <a:p>
            <a:pPr eaLnBrk="0" hangingPunct="0"/>
            <a:r>
              <a:rPr lang="en-US" sz="1400" b="1" dirty="0" smtClean="0">
                <a:latin typeface="Courier"/>
                <a:ea typeface="+mj-ea"/>
                <a:cs typeface="Courier"/>
              </a:rPr>
              <a:t>	&lt;/</a:t>
            </a:r>
            <a:r>
              <a:rPr lang="en-US" sz="1400" b="1" dirty="0" err="1" smtClean="0">
                <a:latin typeface="Courier"/>
                <a:ea typeface="+mj-ea"/>
                <a:cs typeface="Courier"/>
              </a:rPr>
              <a:t>dax</a:t>
            </a:r>
            <a:r>
              <a:rPr lang="en-US" sz="1400" b="1" dirty="0" smtClean="0">
                <a:latin typeface="Courier"/>
                <a:ea typeface="+mj-ea"/>
                <a:cs typeface="Courier"/>
              </a:rPr>
              <a:t>&gt;</a:t>
            </a:r>
          </a:p>
          <a:p>
            <a:pPr eaLnBrk="0" hangingPunct="0"/>
            <a:r>
              <a:rPr lang="en-US" sz="1400" b="1" dirty="0" smtClean="0">
                <a:latin typeface="Courier"/>
                <a:ea typeface="+mj-ea"/>
                <a:cs typeface="Courier"/>
              </a:rPr>
              <a:t>	&lt;job id="ID0000003"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&lt;child ref="ID0000002"&gt;</a:t>
            </a:r>
          </a:p>
          <a:p>
            <a:pPr eaLnBrk="0" hangingPunct="0"/>
            <a:r>
              <a:rPr lang="en-US" sz="1400" b="1" dirty="0">
                <a:latin typeface="Courier"/>
                <a:ea typeface="+mj-ea"/>
                <a:cs typeface="Courier"/>
              </a:rPr>
              <a:t>		&lt;parent ref="ID0000001"/&gt;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	&lt;child ref="ID0000003"&gt;</a:t>
            </a:r>
          </a:p>
          <a:p>
            <a:pPr eaLnBrk="0" hangingPunct="0"/>
            <a:r>
              <a:rPr lang="en-US" sz="1400" b="1" dirty="0">
                <a:latin typeface="Courier"/>
                <a:ea typeface="+mj-ea"/>
                <a:cs typeface="Courier"/>
              </a:rPr>
              <a:t>		&lt;parent ref="ID0000002"/&gt;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&gt;</a:t>
            </a:r>
            <a:endParaRPr kumimoji="0" lang="en-US" sz="1400" b="1" i="0" u="none" strike="noStrike" kern="1200" cap="none" spc="0" normalizeH="0" baseline="0" noProof="0" dirty="0" smtClean="0">
              <a:ln>
                <a:noFill/>
              </a:ln>
              <a:solidFill>
                <a:schemeClr val="tx1"/>
              </a:solidFill>
              <a:effectLst/>
              <a:uLnTx/>
              <a:uFillTx/>
              <a:latin typeface="Courier"/>
              <a:ea typeface="+mj-ea"/>
              <a:cs typeface="Courier"/>
            </a:endParaRPr>
          </a:p>
        </p:txBody>
      </p:sp>
    </p:spTree>
    <p:extLst>
      <p:ext uri="{BB962C8B-B14F-4D97-AF65-F5344CB8AC3E}">
        <p14:creationId xmlns:p14="http://schemas.microsoft.com/office/powerpoint/2010/main" val="40344216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945191"/>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pPr lvl="3"/>
            <a:endParaRPr lang="en-US" sz="2200" dirty="0" smtClean="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33</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877" y="1718806"/>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7437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Information</a:t>
            </a:r>
            <a:endParaRPr lang="en-US" dirty="0"/>
          </a:p>
        </p:txBody>
      </p:sp>
      <p:sp>
        <p:nvSpPr>
          <p:cNvPr id="95235" name="Shape 2"/>
          <p:cNvSpPr>
            <a:spLocks noGrp="1"/>
          </p:cNvSpPr>
          <p:nvPr>
            <p:ph idx="1"/>
          </p:nvPr>
        </p:nvSpPr>
        <p:spPr/>
        <p:txBody>
          <a:bodyPr>
            <a:normAutofit/>
          </a:bodyPr>
          <a:lstStyle/>
          <a:p>
            <a:pPr eaLnBrk="1" hangingPunct="1">
              <a:defRPr/>
            </a:pPr>
            <a:r>
              <a:rPr lang="en-US" sz="2600" dirty="0" smtClean="0">
                <a:ea typeface="ＭＳ Ｐゴシック" charset="0"/>
                <a:cs typeface="ＭＳ Ｐゴシック" charset="0"/>
              </a:rPr>
              <a:t>Pegasus Website:</a:t>
            </a:r>
          </a:p>
          <a:p>
            <a:pPr lvl="1" eaLnBrk="1" hangingPunct="1">
              <a:defRPr/>
            </a:pPr>
            <a:r>
              <a:rPr lang="en-US" sz="2200" dirty="0" smtClean="0">
                <a:ea typeface="ＭＳ Ｐゴシック" charset="0"/>
                <a:cs typeface="ＭＳ Ｐゴシック" charset="0"/>
                <a:hlinkClick r:id="rId3"/>
              </a:rPr>
              <a:t>http</a:t>
            </a:r>
            <a:r>
              <a:rPr lang="en-US" sz="2200" dirty="0">
                <a:ea typeface="ＭＳ Ｐゴシック" charset="0"/>
                <a:cs typeface="ＭＳ Ｐゴシック" charset="0"/>
                <a:hlinkClick r:id="rId3"/>
              </a:rPr>
              <a:t>://</a:t>
            </a:r>
            <a:r>
              <a:rPr lang="en-US" sz="2200" dirty="0" smtClean="0">
                <a:ea typeface="ＭＳ Ｐゴシック" charset="0"/>
                <a:cs typeface="ＭＳ Ｐゴシック" charset="0"/>
                <a:hlinkClick r:id="rId3"/>
              </a:rPr>
              <a:t>pegasus.isi.edu</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Tutorial:</a:t>
            </a:r>
          </a:p>
          <a:p>
            <a:pPr lvl="1" eaLnBrk="1" hangingPunct="1">
              <a:defRPr/>
            </a:pPr>
            <a:r>
              <a:rPr lang="en-US" sz="2200" dirty="0" smtClean="0">
                <a:ea typeface="ＭＳ Ｐゴシック" charset="0"/>
                <a:cs typeface="ＭＳ Ｐゴシック" charset="0"/>
                <a:hlinkClick r:id="rId4"/>
              </a:rPr>
              <a:t>http://pegasus.isi.edu/wms/docs/latest/tutorial.php</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Documentation:</a:t>
            </a:r>
          </a:p>
          <a:p>
            <a:pPr lvl="1" eaLnBrk="1" hangingPunct="1">
              <a:defRPr/>
            </a:pPr>
            <a:r>
              <a:rPr lang="en-US" sz="2200" dirty="0" smtClean="0">
                <a:ea typeface="ＭＳ Ｐゴシック" charset="0"/>
                <a:cs typeface="ＭＳ Ｐゴシック" charset="0"/>
                <a:hlinkClick r:id="rId5"/>
              </a:rPr>
              <a:t>http://pegasus.isi.edu/documentation</a:t>
            </a:r>
            <a:endParaRPr lang="en-US" sz="2200" dirty="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Email addresses:</a:t>
            </a:r>
          </a:p>
          <a:p>
            <a:pPr lvl="1" eaLnBrk="1" hangingPunct="1">
              <a:defRPr/>
            </a:pPr>
            <a:r>
              <a:rPr lang="en-US" sz="2200" dirty="0" smtClean="0">
                <a:ea typeface="ＭＳ Ｐゴシック" charset="0"/>
                <a:cs typeface="ＭＳ Ｐゴシック" charset="0"/>
              </a:rPr>
              <a:t>Pegasus users list (public):</a:t>
            </a:r>
            <a:r>
              <a:rPr lang="en-US" sz="2200" dirty="0" smtClean="0">
                <a:solidFill>
                  <a:srgbClr val="8A0002"/>
                </a:solidFill>
                <a:ea typeface="ＭＳ Ｐゴシック" charset="0"/>
                <a:cs typeface="ＭＳ Ｐゴシック" charset="0"/>
              </a:rPr>
              <a:t> </a:t>
            </a:r>
            <a:r>
              <a:rPr lang="en-US" sz="2200" dirty="0" smtClean="0">
                <a:solidFill>
                  <a:srgbClr val="8A0002"/>
                </a:solidFill>
                <a:ea typeface="ＭＳ Ｐゴシック" charset="0"/>
                <a:cs typeface="ＭＳ Ｐゴシック" charset="0"/>
                <a:hlinkClick r:id="rId6"/>
              </a:rPr>
              <a:t>pegasus-users@isi.edu</a:t>
            </a:r>
            <a:r>
              <a:rPr lang="en-US" sz="2200" dirty="0" smtClean="0">
                <a:solidFill>
                  <a:srgbClr val="8A0002"/>
                </a:solidFill>
                <a:ea typeface="ＭＳ Ｐゴシック" charset="0"/>
                <a:cs typeface="ＭＳ Ｐゴシック" charset="0"/>
              </a:rPr>
              <a:t> </a:t>
            </a:r>
            <a:endParaRPr lang="en-US" sz="2200" dirty="0">
              <a:solidFill>
                <a:srgbClr val="8A0002"/>
              </a:solidFill>
              <a:ea typeface="ＭＳ Ｐゴシック" charset="0"/>
              <a:cs typeface="ＭＳ Ｐゴシック" charset="0"/>
            </a:endParaRPr>
          </a:p>
          <a:p>
            <a:pPr lvl="1" eaLnBrk="1" hangingPunct="1">
              <a:defRPr/>
            </a:pPr>
            <a:r>
              <a:rPr lang="en-US" sz="2200" dirty="0" smtClean="0">
                <a:ea typeface="ＭＳ Ｐゴシック" charset="0"/>
                <a:cs typeface="ＭＳ Ｐゴシック" charset="0"/>
              </a:rPr>
              <a:t>Pegasus support (private): </a:t>
            </a:r>
            <a:r>
              <a:rPr lang="en-US" sz="2200" dirty="0">
                <a:solidFill>
                  <a:srgbClr val="8A0002"/>
                </a:solidFill>
                <a:ea typeface="ＭＳ Ｐゴシック" charset="0"/>
                <a:cs typeface="ＭＳ Ｐゴシック" charset="0"/>
                <a:hlinkClick r:id="rId7"/>
              </a:rPr>
              <a:t>pegasus-support@isi.edu</a:t>
            </a:r>
            <a:r>
              <a:rPr lang="en-US" sz="2200" dirty="0">
                <a:solidFill>
                  <a:srgbClr val="8A0002"/>
                </a:solidFill>
                <a:ea typeface="ＭＳ Ｐゴシック" charset="0"/>
                <a:cs typeface="ＭＳ Ｐゴシック" charset="0"/>
              </a:rPr>
              <a:t> </a:t>
            </a:r>
            <a:endParaRPr lang="en-US" sz="2200" dirty="0" smtClean="0">
              <a:solidFill>
                <a:srgbClr val="8A0002"/>
              </a:solidFill>
              <a:ea typeface="ＭＳ Ｐゴシック" charset="0"/>
              <a:cs typeface="ＭＳ Ｐゴシック" charset="0"/>
            </a:endParaRPr>
          </a:p>
          <a:p>
            <a:pPr marL="0" indent="0" eaLnBrk="1" hangingPunct="1">
              <a:buFont typeface="Wingdings" charset="0"/>
              <a:buNone/>
              <a:defRPr/>
            </a:pPr>
            <a:endParaRPr lang="en-US" sz="2600" dirty="0" smtClean="0">
              <a:ea typeface="ＭＳ Ｐゴシック" charset="0"/>
              <a:cs typeface="ＭＳ Ｐゴシック" charset="0"/>
            </a:endParaRPr>
          </a:p>
        </p:txBody>
      </p:sp>
    </p:spTree>
    <p:extLst>
      <p:ext uri="{BB962C8B-B14F-4D97-AF65-F5344CB8AC3E}">
        <p14:creationId xmlns:p14="http://schemas.microsoft.com/office/powerpoint/2010/main" val="42131781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9" descr="epigenom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05200"/>
            <a:ext cx="58737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p:txBody>
          <a:bodyPr/>
          <a:lstStyle/>
          <a:p>
            <a:r>
              <a:rPr lang="en-US">
                <a:latin typeface="Arial" charset="0"/>
                <a:ea typeface="ＭＳ Ｐゴシック" charset="0"/>
                <a:cs typeface="ＭＳ Ｐゴシック" charset="0"/>
              </a:rPr>
              <a:t>Scientific Workflows</a:t>
            </a:r>
          </a:p>
        </p:txBody>
      </p:sp>
      <p:sp>
        <p:nvSpPr>
          <p:cNvPr id="18435" name="Content Placeholder 2"/>
          <p:cNvSpPr>
            <a:spLocks noGrp="1"/>
          </p:cNvSpPr>
          <p:nvPr>
            <p:ph idx="1"/>
          </p:nvPr>
        </p:nvSpPr>
        <p:spPr>
          <a:xfrm>
            <a:off x="457200" y="1190041"/>
            <a:ext cx="8458200" cy="1778000"/>
          </a:xfrm>
        </p:spPr>
        <p:txBody>
          <a:bodyPr>
            <a:noAutofit/>
          </a:bodyPr>
          <a:lstStyle/>
          <a:p>
            <a:pPr>
              <a:lnSpc>
                <a:spcPct val="100000"/>
              </a:lnSpc>
            </a:pPr>
            <a:r>
              <a:rPr lang="en-US" sz="2000" dirty="0">
                <a:latin typeface="Arial" charset="0"/>
                <a:ea typeface="ＭＳ Ｐゴシック" charset="0"/>
                <a:cs typeface="ＭＳ Ｐゴシック" charset="0"/>
              </a:rPr>
              <a:t>Orchestrate complex, multi-stage scientific computations</a:t>
            </a:r>
          </a:p>
          <a:p>
            <a:pPr>
              <a:lnSpc>
                <a:spcPct val="100000"/>
              </a:lnSpc>
            </a:pPr>
            <a:r>
              <a:rPr lang="en-US" sz="2000" dirty="0">
                <a:latin typeface="Arial" charset="0"/>
                <a:ea typeface="ＭＳ Ｐゴシック" charset="0"/>
                <a:cs typeface="ＭＳ Ｐゴシック" charset="0"/>
              </a:rPr>
              <a:t>Often expressed as directed acyclic graphs (DAGs)</a:t>
            </a:r>
          </a:p>
          <a:p>
            <a:pPr>
              <a:lnSpc>
                <a:spcPct val="100000"/>
              </a:lnSpc>
            </a:pPr>
            <a:r>
              <a:rPr lang="en-US" sz="2000" dirty="0">
                <a:latin typeface="Arial" charset="0"/>
                <a:ea typeface="ＭＳ Ｐゴシック" charset="0"/>
                <a:cs typeface="ＭＳ Ｐゴシック" charset="0"/>
              </a:rPr>
              <a:t>Capture analysis pipelines for sharing and reuse</a:t>
            </a:r>
          </a:p>
          <a:p>
            <a:pPr>
              <a:lnSpc>
                <a:spcPct val="100000"/>
              </a:lnSpc>
            </a:pPr>
            <a:r>
              <a:rPr lang="en-US" sz="2000" dirty="0">
                <a:latin typeface="Arial" charset="0"/>
                <a:ea typeface="ＭＳ Ｐゴシック" charset="0"/>
                <a:cs typeface="ＭＳ Ｐゴシック" charset="0"/>
              </a:rPr>
              <a:t>Can execute in parallel on distributed resources</a:t>
            </a:r>
          </a:p>
        </p:txBody>
      </p:sp>
      <p:sp>
        <p:nvSpPr>
          <p:cNvPr id="18436" name="Slide Number Placeholder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2641AF93-2CB4-EB45-A5E3-0DA1CB11E8C8}" type="slidenum">
              <a:rPr lang="en-US" sz="1400"/>
              <a:pPr/>
              <a:t>4</a:t>
            </a:fld>
            <a:endParaRPr lang="en-US" sz="1400"/>
          </a:p>
        </p:txBody>
      </p:sp>
      <p:sp>
        <p:nvSpPr>
          <p:cNvPr id="18437" name="TextBox 10"/>
          <p:cNvSpPr txBox="1">
            <a:spLocks noChangeArrowheads="1"/>
          </p:cNvSpPr>
          <p:nvPr/>
        </p:nvSpPr>
        <p:spPr bwMode="auto">
          <a:xfrm>
            <a:off x="609600" y="3276600"/>
            <a:ext cx="10874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a:t>Setup</a:t>
            </a:r>
            <a:endParaRPr lang="en-US" sz="1200"/>
          </a:p>
          <a:p>
            <a:pPr algn="r"/>
            <a:endParaRPr lang="en-US" sz="800"/>
          </a:p>
          <a:p>
            <a:pPr algn="r"/>
            <a:r>
              <a:rPr lang="en-US" sz="2000"/>
              <a:t>Split</a:t>
            </a:r>
          </a:p>
          <a:p>
            <a:pPr algn="r"/>
            <a:r>
              <a:rPr lang="en-US" sz="2000"/>
              <a:t>Filter &amp; Convert</a:t>
            </a:r>
          </a:p>
          <a:p>
            <a:pPr algn="r"/>
            <a:endParaRPr lang="en-US" sz="1000"/>
          </a:p>
          <a:p>
            <a:pPr algn="r"/>
            <a:r>
              <a:rPr lang="en-US" sz="2000"/>
              <a:t>Map</a:t>
            </a:r>
          </a:p>
          <a:p>
            <a:pPr algn="r"/>
            <a:r>
              <a:rPr lang="en-US" sz="2000"/>
              <a:t>Merge</a:t>
            </a:r>
          </a:p>
          <a:p>
            <a:pPr algn="r"/>
            <a:endParaRPr lang="en-US" sz="1200"/>
          </a:p>
          <a:p>
            <a:pPr algn="r"/>
            <a:r>
              <a:rPr lang="en-US" sz="2000"/>
              <a:t>Analyze</a:t>
            </a:r>
          </a:p>
        </p:txBody>
      </p:sp>
      <p:sp>
        <p:nvSpPr>
          <p:cNvPr id="18438" name="Left Brace 15"/>
          <p:cNvSpPr>
            <a:spLocks/>
          </p:cNvSpPr>
          <p:nvPr/>
        </p:nvSpPr>
        <p:spPr bwMode="auto">
          <a:xfrm>
            <a:off x="1676400" y="3352800"/>
            <a:ext cx="287338"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39" name="Left Brace 16"/>
          <p:cNvSpPr>
            <a:spLocks/>
          </p:cNvSpPr>
          <p:nvPr/>
        </p:nvSpPr>
        <p:spPr bwMode="auto">
          <a:xfrm>
            <a:off x="1676400" y="4090988"/>
            <a:ext cx="304800" cy="709612"/>
          </a:xfrm>
          <a:prstGeom prst="leftBrace">
            <a:avLst>
              <a:gd name="adj1" fmla="val 83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0" name="Left Brace 17"/>
          <p:cNvSpPr>
            <a:spLocks/>
          </p:cNvSpPr>
          <p:nvPr/>
        </p:nvSpPr>
        <p:spPr bwMode="auto">
          <a:xfrm>
            <a:off x="1730375" y="5557838"/>
            <a:ext cx="225425" cy="503237"/>
          </a:xfrm>
          <a:prstGeom prst="leftBrace">
            <a:avLst>
              <a:gd name="adj1" fmla="val 834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1" name="Left Brace 18"/>
          <p:cNvSpPr>
            <a:spLocks/>
          </p:cNvSpPr>
          <p:nvPr/>
        </p:nvSpPr>
        <p:spPr bwMode="auto">
          <a:xfrm>
            <a:off x="1725613" y="4883150"/>
            <a:ext cx="227012" cy="238125"/>
          </a:xfrm>
          <a:prstGeom prst="leftBrace">
            <a:avLst>
              <a:gd name="adj1" fmla="val 82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2" name="Left Brace 19"/>
          <p:cNvSpPr>
            <a:spLocks/>
          </p:cNvSpPr>
          <p:nvPr/>
        </p:nvSpPr>
        <p:spPr bwMode="auto">
          <a:xfrm>
            <a:off x="1730375" y="5200650"/>
            <a:ext cx="225425" cy="239713"/>
          </a:xfrm>
          <a:prstGeom prst="leftBrace">
            <a:avLst>
              <a:gd name="adj1" fmla="val 83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3" name="TextBox 20"/>
          <p:cNvSpPr txBox="1">
            <a:spLocks noChangeArrowheads="1"/>
          </p:cNvSpPr>
          <p:nvPr/>
        </p:nvSpPr>
        <p:spPr bwMode="auto">
          <a:xfrm>
            <a:off x="5591402" y="5707062"/>
            <a:ext cx="347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dirty="0" err="1"/>
              <a:t>Epigenomics</a:t>
            </a:r>
            <a:r>
              <a:rPr lang="en-US" dirty="0"/>
              <a:t> Workflow</a:t>
            </a:r>
          </a:p>
        </p:txBody>
      </p:sp>
      <p:sp>
        <p:nvSpPr>
          <p:cNvPr id="18444" name="Left Brace 15"/>
          <p:cNvSpPr>
            <a:spLocks/>
          </p:cNvSpPr>
          <p:nvPr/>
        </p:nvSpPr>
        <p:spPr bwMode="auto">
          <a:xfrm>
            <a:off x="1693863" y="3733800"/>
            <a:ext cx="287337"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9157037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can be simple!</a:t>
            </a:r>
            <a:endParaRPr lang="en-US" dirty="0"/>
          </a:p>
        </p:txBody>
      </p:sp>
      <p:pic>
        <p:nvPicPr>
          <p:cNvPr id="4" name="Picture 3" descr="bag_of_task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67" y="3104380"/>
            <a:ext cx="8065287" cy="557600"/>
          </a:xfrm>
          <a:prstGeom prst="rect">
            <a:avLst/>
          </a:prstGeom>
        </p:spPr>
      </p:pic>
    </p:spTree>
    <p:extLst>
      <p:ext uri="{BB962C8B-B14F-4D97-AF65-F5344CB8AC3E}">
        <p14:creationId xmlns:p14="http://schemas.microsoft.com/office/powerpoint/2010/main" val="311751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33"/>
            <a:ext cx="8229600" cy="727075"/>
          </a:xfrm>
        </p:spPr>
        <p:txBody>
          <a:bodyPr/>
          <a:lstStyle/>
          <a:p>
            <a:endParaRPr lang="en-US" dirty="0" smtClean="0"/>
          </a:p>
        </p:txBody>
      </p:sp>
      <p:pic>
        <p:nvPicPr>
          <p:cNvPr id="3" name="Picture 2" descr="rnaseq-expression-estim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31" y="102638"/>
            <a:ext cx="5969114" cy="6561129"/>
          </a:xfrm>
          <a:prstGeom prst="rect">
            <a:avLst/>
          </a:prstGeom>
        </p:spPr>
      </p:pic>
      <p:sp>
        <p:nvSpPr>
          <p:cNvPr id="5" name="TextBox 4"/>
          <p:cNvSpPr txBox="1"/>
          <p:nvPr/>
        </p:nvSpPr>
        <p:spPr bwMode="auto">
          <a:xfrm>
            <a:off x="127001" y="1447170"/>
            <a:ext cx="2384777" cy="163121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2000" b="1" dirty="0"/>
              <a:t>Some workflows are structurally </a:t>
            </a:r>
            <a:r>
              <a:rPr lang="en-US" sz="2000" b="1" dirty="0" smtClean="0"/>
              <a:t>complex and can use large amounts of data.</a:t>
            </a:r>
            <a:endPar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9048038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Why Scientific Workflows?</a:t>
            </a:r>
          </a:p>
        </p:txBody>
      </p:sp>
      <p:sp>
        <p:nvSpPr>
          <p:cNvPr id="2" name="Content Placeholder 1"/>
          <p:cNvSpPr>
            <a:spLocks noGrp="1"/>
          </p:cNvSpPr>
          <p:nvPr>
            <p:ph idx="1"/>
          </p:nvPr>
        </p:nvSpPr>
        <p:spPr/>
        <p:txBody>
          <a:bodyPr>
            <a:normAutofit/>
          </a:bodyPr>
          <a:lstStyle/>
          <a:p>
            <a:pPr eaLnBrk="1" hangingPunct="1"/>
            <a:r>
              <a:rPr lang="en-US" sz="2000" dirty="0" smtClean="0">
                <a:latin typeface="Arial" charset="0"/>
                <a:ea typeface="ＭＳ Ｐゴシック" charset="0"/>
                <a:cs typeface="ＭＳ Ｐゴシック" charset="0"/>
              </a:rPr>
              <a:t>Automate complex processing pipelines</a:t>
            </a:r>
          </a:p>
          <a:p>
            <a:pPr eaLnBrk="1" hangingPunct="1"/>
            <a:r>
              <a:rPr lang="en-US" sz="2000" dirty="0" smtClean="0">
                <a:latin typeface="Arial" charset="0"/>
                <a:ea typeface="ＭＳ Ｐゴシック" charset="0"/>
                <a:cs typeface="ＭＳ Ｐゴシック" charset="0"/>
              </a:rPr>
              <a:t>Support parallel, distributed computations</a:t>
            </a:r>
            <a:endParaRPr lang="en-US" sz="1800" dirty="0" smtClean="0">
              <a:latin typeface="Arial" charset="0"/>
              <a:ea typeface="ＭＳ Ｐゴシック" charset="0"/>
              <a:cs typeface="ＭＳ Ｐゴシック" charset="0"/>
            </a:endParaRPr>
          </a:p>
          <a:p>
            <a:pPr eaLnBrk="1" hangingPunct="1"/>
            <a:r>
              <a:rPr lang="en-US" sz="2000" dirty="0" smtClean="0">
                <a:latin typeface="Arial" charset="0"/>
                <a:ea typeface="ＭＳ Ｐゴシック" charset="0"/>
                <a:cs typeface="ＭＳ Ｐゴシック" charset="0"/>
              </a:rPr>
              <a:t>Use existing codes, no rewrites</a:t>
            </a:r>
          </a:p>
          <a:p>
            <a:pPr eaLnBrk="1" hangingPunct="1"/>
            <a:r>
              <a:rPr lang="en-US" sz="2000" dirty="0" smtClean="0">
                <a:latin typeface="Arial" charset="0"/>
                <a:ea typeface="ＭＳ Ｐゴシック" charset="0"/>
                <a:cs typeface="ＭＳ Ｐゴシック" charset="0"/>
              </a:rPr>
              <a:t>Relatively simple to construct</a:t>
            </a:r>
          </a:p>
          <a:p>
            <a:pPr eaLnBrk="1" hangingPunct="1"/>
            <a:r>
              <a:rPr lang="en-US" sz="2000" dirty="0" smtClean="0">
                <a:latin typeface="Arial" charset="0"/>
                <a:ea typeface="ＭＳ Ｐゴシック" charset="0"/>
                <a:cs typeface="ＭＳ Ｐゴシック" charset="0"/>
              </a:rPr>
              <a:t>Reusable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aid reproducibility</a:t>
            </a:r>
            <a:endParaRPr lang="en-US" sz="2000" dirty="0">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Can be shared with others</a:t>
            </a:r>
          </a:p>
          <a:p>
            <a:pPr eaLnBrk="1" hangingPunct="1"/>
            <a:r>
              <a:rPr lang="en-US" sz="2000" dirty="0" smtClean="0">
                <a:latin typeface="Arial" charset="0"/>
                <a:ea typeface="ＭＳ Ｐゴシック" charset="0"/>
                <a:cs typeface="ＭＳ Ｐゴシック" charset="0"/>
              </a:rPr>
              <a:t>Capture provenance </a:t>
            </a:r>
            <a:r>
              <a:rPr lang="en-US" sz="2000" dirty="0">
                <a:latin typeface="Arial" charset="0"/>
                <a:ea typeface="ＭＳ Ｐゴシック" charset="0"/>
                <a:cs typeface="ＭＳ Ｐゴシック" charset="0"/>
              </a:rPr>
              <a:t>of </a:t>
            </a:r>
            <a:r>
              <a:rPr lang="en-US" sz="2000" dirty="0" smtClean="0">
                <a:latin typeface="Arial" charset="0"/>
                <a:ea typeface="ＭＳ Ｐゴシック" charset="0"/>
                <a:cs typeface="ＭＳ Ｐゴシック" charset="0"/>
              </a:rPr>
              <a:t>data</a:t>
            </a:r>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9523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Scientific Workflow Challenges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85000" lnSpcReduction="20000"/>
          </a:bodyPr>
          <a:lstStyle/>
          <a:p>
            <a:pPr eaLnBrk="1" hangingPunct="1">
              <a:defRPr/>
            </a:pPr>
            <a:r>
              <a:rPr lang="en-US" sz="2400" dirty="0">
                <a:latin typeface="Helvetica" charset="0"/>
              </a:rPr>
              <a:t>Portability</a:t>
            </a:r>
          </a:p>
          <a:p>
            <a:pPr lvl="1" eaLnBrk="1" hangingPunct="1">
              <a:defRPr/>
            </a:pPr>
            <a:r>
              <a:rPr lang="en-US" sz="2000" b="0" dirty="0">
                <a:latin typeface="Helvetica" charset="0"/>
              </a:rPr>
              <a:t>How can you run a pipeline on Amazon EC2 one day, and a PBS cluster the next?</a:t>
            </a:r>
          </a:p>
          <a:p>
            <a:pPr eaLnBrk="1" hangingPunct="1">
              <a:defRPr/>
            </a:pPr>
            <a:r>
              <a:rPr lang="en-US" sz="2400" dirty="0" smtClean="0">
                <a:latin typeface="Helvetica" charset="0"/>
              </a:rPr>
              <a:t>Data 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4464</TotalTime>
  <Words>2190</Words>
  <Application>Microsoft Macintosh PowerPoint</Application>
  <PresentationFormat>On-screen Show (4:3)</PresentationFormat>
  <Paragraphs>361</Paragraphs>
  <Slides>34</Slides>
  <Notes>20</Notes>
  <HiddenSlides>3</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37" baseType="lpstr">
      <vt:lpstr>Office Theme</vt:lpstr>
      <vt:lpstr>1_Office Theme</vt:lpstr>
      <vt:lpstr>Visio</vt:lpstr>
      <vt:lpstr>Introduction to Scientific Workflows and Pegasus</vt:lpstr>
      <vt:lpstr>Before we begin</vt:lpstr>
      <vt:lpstr>Agenda</vt:lpstr>
      <vt:lpstr>Scientific Workflows</vt:lpstr>
      <vt:lpstr>Workflows can be simple!</vt:lpstr>
      <vt:lpstr>PowerPoint Presentation</vt:lpstr>
      <vt:lpstr>Why Scientific Workflows?</vt:lpstr>
      <vt:lpstr>Scientific Workflow Challenges</vt:lpstr>
      <vt:lpstr>Pegasus  Workflow Management System (est. 2001)</vt:lpstr>
      <vt:lpstr>Pegasus WMS Environment</vt:lpstr>
      <vt:lpstr>How does Pegasus view a compute resource as?</vt:lpstr>
      <vt:lpstr>Pegasus Workflow Management System</vt:lpstr>
      <vt:lpstr>DAX – XML format to describe Abstract Workflows</vt:lpstr>
      <vt:lpstr>Abstract to Executable Workflow Mapping - Discovery</vt:lpstr>
      <vt:lpstr>Abstract to Executable Workflow Mapping</vt:lpstr>
      <vt:lpstr>General Workflow Execution Model</vt:lpstr>
      <vt:lpstr>Supported Data Staging Approaches - I</vt:lpstr>
      <vt:lpstr>Supported Data Staging Approaches - II</vt:lpstr>
      <vt:lpstr>Simple Steps to Run Pegasus</vt:lpstr>
      <vt:lpstr>Different Directories used by Pegasus on HPCC</vt:lpstr>
      <vt:lpstr>PowerPoint Presentation</vt:lpstr>
      <vt:lpstr>Workflow Restructuring to improve application performance</vt:lpstr>
      <vt:lpstr>Pegasus-MPI-Cluster</vt:lpstr>
      <vt:lpstr>PMC Features</vt:lpstr>
      <vt:lpstr>Workflow Reduction (Data Reuse)</vt:lpstr>
      <vt:lpstr>Data cleanup</vt:lpstr>
      <vt:lpstr>Data cleanup (cont)</vt:lpstr>
      <vt:lpstr>Pegasus Dashboard</vt:lpstr>
      <vt:lpstr>Hierarchical Workflows</vt:lpstr>
      <vt:lpstr>Example Hierarchical Workflow</vt:lpstr>
      <vt:lpstr>What Does Pegasus provide an Application - I</vt:lpstr>
      <vt:lpstr>What Does Pegasus provide an Application - II</vt:lpstr>
      <vt:lpstr>If you get stuck…</vt:lpstr>
      <vt:lpstr>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344</cp:revision>
  <dcterms:created xsi:type="dcterms:W3CDTF">2011-12-09T23:05:54Z</dcterms:created>
  <dcterms:modified xsi:type="dcterms:W3CDTF">2015-04-10T04:49:53Z</dcterms:modified>
</cp:coreProperties>
</file>